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48" r:id="rId1"/>
  </p:sldMasterIdLst>
  <p:notesMasterIdLst>
    <p:notesMasterId r:id="rId4"/>
  </p:notesMasterIdLst>
  <p:handoutMasterIdLst>
    <p:handoutMasterId r:id="rId25"/>
  </p:handoutMasterIdLst>
  <p:sldIdLst>
    <p:sldId id="256" r:id="rId3"/>
    <p:sldId id="446" r:id="rId5"/>
    <p:sldId id="474" r:id="rId6"/>
    <p:sldId id="309" r:id="rId7"/>
    <p:sldId id="452" r:id="rId8"/>
    <p:sldId id="315" r:id="rId9"/>
    <p:sldId id="318" r:id="rId10"/>
    <p:sldId id="451" r:id="rId11"/>
    <p:sldId id="373" r:id="rId12"/>
    <p:sldId id="450" r:id="rId13"/>
    <p:sldId id="439" r:id="rId14"/>
    <p:sldId id="445" r:id="rId15"/>
    <p:sldId id="365" r:id="rId16"/>
    <p:sldId id="443" r:id="rId17"/>
    <p:sldId id="448" r:id="rId18"/>
    <p:sldId id="368" r:id="rId19"/>
    <p:sldId id="469" r:id="rId20"/>
    <p:sldId id="447" r:id="rId21"/>
    <p:sldId id="316" r:id="rId22"/>
    <p:sldId id="449" r:id="rId23"/>
    <p:sldId id="279" r:id="rId24"/>
  </p:sldIdLst>
  <p:sldSz cx="6858000" cy="5143500"/>
  <p:notesSz cx="6858000" cy="9144000"/>
  <p:embeddedFontLst>
    <p:embeddedFont>
      <p:font typeface="Montserrat" panose="00000500000000000000"/>
      <p:regular r:id="rId29"/>
    </p:embeddedFont>
    <p:embeddedFont>
      <p:font typeface="Montserrat" panose="00000500000000000000" charset="0"/>
      <p:regular r:id="rId30"/>
    </p:embeddedFont>
    <p:embeddedFont>
      <p:font typeface="微软雅黑" panose="020B0503020204020204" pitchFamily="34" charset="-122"/>
      <p:regular r:id="rId31"/>
    </p:embeddedFont>
    <p:embeddedFont>
      <p:font typeface="Source Sans Pro" panose="020B0503030403020204"/>
      <p:regular r:id="rId32"/>
      <p:bold r:id="rId33"/>
      <p:italic r:id="rId34"/>
      <p:boldItalic r:id="rId35"/>
    </p:embeddedFont>
  </p:embeddedFontLst>
  <p:custDataLst>
    <p:tags r:id="rId3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pos="2226" userDrawn="1">
          <p15:clr>
            <a:srgbClr val="A4A3A4"/>
          </p15:clr>
        </p15:guide>
        <p15:guide id="2" orient="horz" pos="15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418E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98" autoAdjust="0"/>
    <p:restoredTop sz="85124" autoAdjust="0"/>
  </p:normalViewPr>
  <p:slideViewPr>
    <p:cSldViewPr showGuides="1">
      <p:cViewPr varScale="1">
        <p:scale>
          <a:sx n="185" d="100"/>
          <a:sy n="185" d="100"/>
        </p:scale>
        <p:origin x="3100" y="88"/>
      </p:cViewPr>
      <p:guideLst>
        <p:guide pos="2226"/>
        <p:guide orient="horz" pos="1587"/>
      </p:guideLst>
    </p:cSldViewPr>
  </p:slideViewPr>
  <p:notesTextViewPr>
    <p:cViewPr>
      <p:scale>
        <a:sx n="1" d="1"/>
        <a:sy n="1" d="1"/>
      </p:scale>
      <p:origin x="0" y="0"/>
    </p:cViewPr>
  </p:notesTextViewPr>
  <p:notesViewPr>
    <p:cSldViewPr>
      <p:cViewPr varScale="1">
        <p:scale>
          <a:sx n="124" d="100"/>
          <a:sy n="124" d="100"/>
        </p:scale>
        <p:origin x="3672"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1.xml"/><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3EE8FB-F4EE-42C7-B57C-604D8C4FAFC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6A1734-7F9F-4F08-B819-BBBADF0BEEBE}"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4"/>
        <p:cNvGrpSpPr/>
        <p:nvPr/>
      </p:nvGrpSpPr>
      <p:grpSpPr>
        <a:xfrm>
          <a:off x="0" y="0"/>
          <a:ext cx="0" cy="0"/>
          <a:chOff x="0" y="0"/>
          <a:chExt cx="0" cy="0"/>
        </a:xfrm>
      </p:grpSpPr>
      <p:sp>
        <p:nvSpPr>
          <p:cNvPr id="295" name="Google Shape;295;g35ed75ccf_0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3970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39700" indent="0">
              <a:buNone/>
            </a:pP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K=2</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K=2</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K=2</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K=2</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K=2</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K=2</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9"/>
        <p:cNvGrpSpPr/>
        <p:nvPr/>
      </p:nvGrpSpPr>
      <p:grpSpPr>
        <a:xfrm>
          <a:off x="0" y="0"/>
          <a:ext cx="0" cy="0"/>
          <a:chOff x="0" y="0"/>
          <a:chExt cx="0" cy="0"/>
        </a:xfrm>
      </p:grpSpPr>
      <p:sp>
        <p:nvSpPr>
          <p:cNvPr id="10" name="Google Shape;10;p2"/>
          <p:cNvSpPr/>
          <p:nvPr/>
        </p:nvSpPr>
        <p:spPr>
          <a:xfrm>
            <a:off x="-19" y="0"/>
            <a:ext cx="6858000" cy="2571600"/>
          </a:xfrm>
          <a:prstGeom prst="rect">
            <a:avLst/>
          </a:prstGeom>
          <a:solidFill>
            <a:srgbClr val="418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 name="Google Shape;11;p2" descr="marco.png"/>
          <p:cNvPicPr preferRelativeResize="0"/>
          <p:nvPr userDrawn="1"/>
        </p:nvPicPr>
        <p:blipFill rotWithShape="1">
          <a:blip r:embed="rId2"/>
          <a:srcRect l="2382" t="4963" r="2142" b="5173"/>
          <a:stretch>
            <a:fillRect/>
          </a:stretch>
        </p:blipFill>
        <p:spPr>
          <a:xfrm>
            <a:off x="-8164" y="-16329"/>
            <a:ext cx="6874328" cy="5176158"/>
          </a:xfrm>
          <a:prstGeom prst="rect">
            <a:avLst/>
          </a:prstGeom>
          <a:noFill/>
          <a:ln>
            <a:noFill/>
          </a:ln>
        </p:spPr>
      </p:pic>
      <p:sp>
        <p:nvSpPr>
          <p:cNvPr id="12" name="Google Shape;12;p2"/>
          <p:cNvSpPr txBox="1">
            <a:spLocks noGrp="1"/>
          </p:cNvSpPr>
          <p:nvPr>
            <p:ph type="ctrTitle" hasCustomPrompt="1"/>
          </p:nvPr>
        </p:nvSpPr>
        <p:spPr>
          <a:xfrm>
            <a:off x="854400" y="645550"/>
            <a:ext cx="5149350" cy="192605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3600"/>
              <a:buNone/>
              <a:defRPr sz="2400">
                <a:solidFill>
                  <a:srgbClr val="FFFFFF"/>
                </a:solidFill>
                <a:latin typeface="Montserrat" panose="00000500000000000000" charset="0"/>
                <a:ea typeface="微软雅黑" panose="020B0503020204020204" pitchFamily="34" charset="-122"/>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r>
              <a:rPr lang="en-US" altLang="zh-CN" dirty="0" err="1"/>
              <a:t>Abc</a:t>
            </a:r>
            <a:r>
              <a:rPr lang="zh-CN" altLang="en-US" dirty="0"/>
              <a:t>标题</a:t>
            </a:r>
            <a:endParaRPr dirty="0"/>
          </a:p>
        </p:txBody>
      </p:sp>
      <p:sp>
        <p:nvSpPr>
          <p:cNvPr id="3" name="文本框 2"/>
          <p:cNvSpPr txBox="1"/>
          <p:nvPr userDrawn="1"/>
        </p:nvSpPr>
        <p:spPr>
          <a:xfrm>
            <a:off x="854400" y="2800350"/>
            <a:ext cx="5149350" cy="1600438"/>
          </a:xfrm>
          <a:prstGeom prst="rect">
            <a:avLst/>
          </a:prstGeom>
          <a:noFill/>
        </p:spPr>
        <p:txBody>
          <a:bodyPr wrap="square" rtlCol="0">
            <a:spAutoFit/>
          </a:bodyPr>
          <a:lstStyle/>
          <a:p>
            <a:endParaRPr lang="en-US" altLang="zh-CN" dirty="0">
              <a:solidFill>
                <a:schemeClr val="tx2">
                  <a:lumMod val="50000"/>
                </a:schemeClr>
              </a:solidFill>
              <a:latin typeface="Montserrat" panose="00000500000000000000" charset="0"/>
            </a:endParaRPr>
          </a:p>
          <a:p>
            <a:endParaRPr lang="en-US" altLang="zh-CN" dirty="0">
              <a:solidFill>
                <a:schemeClr val="tx2">
                  <a:lumMod val="50000"/>
                </a:schemeClr>
              </a:solidFill>
              <a:latin typeface="Montserrat" panose="00000500000000000000" charset="0"/>
            </a:endParaRPr>
          </a:p>
          <a:p>
            <a:endParaRPr lang="en-US" altLang="zh-CN" dirty="0">
              <a:solidFill>
                <a:schemeClr val="tx2">
                  <a:lumMod val="50000"/>
                </a:schemeClr>
              </a:solidFill>
              <a:latin typeface="Montserrat" panose="00000500000000000000" charset="0"/>
            </a:endParaRPr>
          </a:p>
          <a:p>
            <a:endParaRPr lang="en-US" altLang="zh-CN" dirty="0">
              <a:solidFill>
                <a:schemeClr val="tx2">
                  <a:lumMod val="50000"/>
                </a:schemeClr>
              </a:solidFill>
              <a:latin typeface="Montserrat" panose="00000500000000000000" charset="0"/>
            </a:endParaRPr>
          </a:p>
          <a:p>
            <a:endParaRPr lang="en-US" altLang="zh-CN" dirty="0">
              <a:solidFill>
                <a:schemeClr val="tx2">
                  <a:lumMod val="50000"/>
                </a:schemeClr>
              </a:solidFill>
              <a:latin typeface="Montserrat" panose="00000500000000000000" charset="0"/>
            </a:endParaRPr>
          </a:p>
          <a:p>
            <a:endParaRPr lang="en-US" altLang="zh-CN" dirty="0">
              <a:solidFill>
                <a:schemeClr val="tx2">
                  <a:lumMod val="50000"/>
                </a:schemeClr>
              </a:solidFill>
              <a:latin typeface="Montserrat" panose="00000500000000000000" charset="0"/>
            </a:endParaRPr>
          </a:p>
          <a:p>
            <a:endParaRPr lang="zh-CN" altLang="en-US" dirty="0">
              <a:solidFill>
                <a:schemeClr val="tx2">
                  <a:lumMod val="50000"/>
                </a:schemeClr>
              </a:solidFill>
              <a:latin typeface="Montserrat" panose="00000500000000000000" charset="0"/>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matchingName="Title + 1 column">
  <p:cSld name="TITLE_AND_BODY">
    <p:spTree>
      <p:nvGrpSpPr>
        <p:cNvPr id="1" name="Shape 24"/>
        <p:cNvGrpSpPr/>
        <p:nvPr/>
      </p:nvGrpSpPr>
      <p:grpSpPr>
        <a:xfrm>
          <a:off x="0" y="0"/>
          <a:ext cx="0" cy="0"/>
          <a:chOff x="0" y="0"/>
          <a:chExt cx="0" cy="0"/>
        </a:xfrm>
      </p:grpSpPr>
      <p:sp>
        <p:nvSpPr>
          <p:cNvPr id="25" name="Google Shape;25;p5"/>
          <p:cNvSpPr/>
          <p:nvPr/>
        </p:nvSpPr>
        <p:spPr>
          <a:xfrm>
            <a:off x="-19" y="0"/>
            <a:ext cx="6858000" cy="1080000"/>
          </a:xfrm>
          <a:prstGeom prst="rect">
            <a:avLst/>
          </a:prstGeom>
          <a:solidFill>
            <a:srgbClr val="418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pic>
        <p:nvPicPr>
          <p:cNvPr id="7" name="Google Shape;11;p2" descr="marco.png"/>
          <p:cNvPicPr preferRelativeResize="0"/>
          <p:nvPr userDrawn="1"/>
        </p:nvPicPr>
        <p:blipFill rotWithShape="1">
          <a:blip r:embed="rId2"/>
          <a:srcRect l="2382" t="4963" r="2142" b="5173"/>
          <a:stretch>
            <a:fillRect/>
          </a:stretch>
        </p:blipFill>
        <p:spPr>
          <a:xfrm>
            <a:off x="-8164" y="-8164"/>
            <a:ext cx="6874328" cy="5176158"/>
          </a:xfrm>
          <a:prstGeom prst="rect">
            <a:avLst/>
          </a:prstGeom>
          <a:noFill/>
          <a:ln>
            <a:noFill/>
          </a:ln>
        </p:spPr>
      </p:pic>
      <p:sp>
        <p:nvSpPr>
          <p:cNvPr id="28" name="Google Shape;28;p5"/>
          <p:cNvSpPr txBox="1">
            <a:spLocks noGrp="1"/>
          </p:cNvSpPr>
          <p:nvPr>
            <p:ph type="body" idx="1" hasCustomPrompt="1"/>
          </p:nvPr>
        </p:nvSpPr>
        <p:spPr>
          <a:xfrm>
            <a:off x="757651" y="1240971"/>
            <a:ext cx="5348475" cy="3269117"/>
          </a:xfrm>
          <a:prstGeom prst="rect">
            <a:avLst/>
          </a:prstGeom>
        </p:spPr>
        <p:txBody>
          <a:bodyPr spcFirstLastPara="1" wrap="square" lIns="91425" tIns="91425" rIns="91425" bIns="91425" anchor="t" anchorCtr="0">
            <a:noAutofit/>
          </a:bodyPr>
          <a:lstStyle>
            <a:lvl1pPr marL="288290" lvl="0" indent="-381000">
              <a:lnSpc>
                <a:spcPct val="100000"/>
              </a:lnSpc>
              <a:spcBef>
                <a:spcPts val="600"/>
              </a:spcBef>
              <a:spcAft>
                <a:spcPts val="0"/>
              </a:spcAft>
              <a:buClr>
                <a:srgbClr val="418EBD"/>
              </a:buClr>
              <a:buSzPts val="2400"/>
              <a:buChar char="»"/>
              <a:defRPr sz="1600">
                <a:solidFill>
                  <a:schemeClr val="bg2">
                    <a:lumMod val="50000"/>
                  </a:schemeClr>
                </a:solidFill>
                <a:latin typeface="Montserrat" panose="00000500000000000000" charset="0"/>
                <a:ea typeface="微软雅黑" panose="020B0503020204020204" pitchFamily="34" charset="-122"/>
              </a:defRPr>
            </a:lvl1pPr>
            <a:lvl2pPr marL="914400" lvl="1" indent="-381000">
              <a:lnSpc>
                <a:spcPct val="100000"/>
              </a:lnSpc>
              <a:spcBef>
                <a:spcPts val="600"/>
              </a:spcBef>
              <a:spcAft>
                <a:spcPts val="0"/>
              </a:spcAft>
              <a:buClr>
                <a:srgbClr val="418EBD"/>
              </a:buClr>
              <a:buSzPct val="100000"/>
              <a:buFont typeface="Arial" panose="020B0604020202020204" pitchFamily="34" charset="0"/>
              <a:buChar char="•"/>
              <a:defRPr>
                <a:solidFill>
                  <a:schemeClr val="bg2">
                    <a:lumMod val="75000"/>
                  </a:schemeClr>
                </a:solidFill>
                <a:latin typeface="Montserrat" panose="00000500000000000000" charset="0"/>
                <a:ea typeface="微软雅黑" panose="020B0503020204020204" pitchFamily="34" charset="-122"/>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r>
              <a:rPr lang="en-US" altLang="zh-CN" dirty="0"/>
              <a:t>Content</a:t>
            </a:r>
            <a:r>
              <a:rPr lang="zh-CN" altLang="en-US" dirty="0"/>
              <a:t>内容</a:t>
            </a:r>
            <a:endParaRPr lang="en-US" altLang="zh-CN" dirty="0"/>
          </a:p>
          <a:p>
            <a:pPr lvl="1"/>
            <a:r>
              <a:rPr lang="en-US" altLang="zh-CN" dirty="0"/>
              <a:t>Content</a:t>
            </a:r>
            <a:endParaRPr lang="en-US" altLang="zh-CN" dirty="0"/>
          </a:p>
          <a:p>
            <a:pPr lvl="1"/>
            <a:r>
              <a:rPr lang="en-US" altLang="zh-CN" dirty="0"/>
              <a:t>Content</a:t>
            </a:r>
            <a:endParaRPr lang="en-US" altLang="zh-CN" dirty="0"/>
          </a:p>
          <a:p>
            <a:endParaRPr dirty="0"/>
          </a:p>
        </p:txBody>
      </p:sp>
      <p:sp>
        <p:nvSpPr>
          <p:cNvPr id="8" name="Google Shape;33;p6"/>
          <p:cNvSpPr txBox="1">
            <a:spLocks noGrp="1"/>
          </p:cNvSpPr>
          <p:nvPr>
            <p:ph type="title" hasCustomPrompt="1"/>
          </p:nvPr>
        </p:nvSpPr>
        <p:spPr>
          <a:xfrm>
            <a:off x="754743" y="432706"/>
            <a:ext cx="5348475" cy="647293"/>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sz="1800" b="1">
                <a:latin typeface="Montserrat" panose="00000500000000000000" charset="0"/>
                <a:ea typeface="微软雅黑" panose="020B0503020204020204" pitchFamily="34" charset="-122"/>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ltLang="zh-CN" dirty="0"/>
              <a:t>Title</a:t>
            </a:r>
            <a:r>
              <a:rPr lang="zh-CN" altLang="en-US" dirty="0"/>
              <a:t>标题</a:t>
            </a:r>
            <a:endParaRPr dirty="0"/>
          </a:p>
        </p:txBody>
      </p:sp>
      <p:sp>
        <p:nvSpPr>
          <p:cNvPr id="10" name="Google Shape;23;p4"/>
          <p:cNvSpPr txBox="1">
            <a:spLocks noGrp="1"/>
          </p:cNvSpPr>
          <p:nvPr>
            <p:ph type="sldNum" idx="12"/>
          </p:nvPr>
        </p:nvSpPr>
        <p:spPr>
          <a:xfrm>
            <a:off x="334716" y="4798444"/>
            <a:ext cx="6188529" cy="291318"/>
          </a:xfrm>
          <a:prstGeom prst="rect">
            <a:avLst/>
          </a:prstGeom>
        </p:spPr>
        <p:txBody>
          <a:bodyPr spcFirstLastPara="1" wrap="square" lIns="91425" tIns="91425" rIns="91425" bIns="91425" anchor="b" anchorCtr="0">
            <a:noAutofit/>
          </a:bodyPr>
          <a:lstStyle>
            <a:lvl1pPr lvl="0" algn="r" rtl="0">
              <a:buNone/>
              <a:defRPr>
                <a:solidFill>
                  <a:schemeClr val="bg1"/>
                </a:solidFill>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GB" smtClean="0"/>
            </a:fld>
            <a:endParaRPr lang="en-GB" dirty="0"/>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8" name="任意多边形 7"/>
          <p:cNvSpPr>
            <a:spLocks noChangeArrowheads="1"/>
          </p:cNvSpPr>
          <p:nvPr userDrawn="1"/>
        </p:nvSpPr>
        <p:spPr bwMode="auto">
          <a:xfrm>
            <a:off x="0" y="5092031"/>
            <a:ext cx="6858000" cy="86723"/>
          </a:xfrm>
          <a:custGeom>
            <a:avLst/>
            <a:gdLst>
              <a:gd name="connsiteX0" fmla="*/ 0 w 9144000"/>
              <a:gd name="connsiteY0" fmla="*/ 0 h 130016"/>
              <a:gd name="connsiteX1" fmla="*/ 2266950 w 9144000"/>
              <a:gd name="connsiteY1" fmla="*/ 0 h 130016"/>
              <a:gd name="connsiteX2" fmla="*/ 2266951 w 9144000"/>
              <a:gd name="connsiteY2" fmla="*/ 0 h 130016"/>
              <a:gd name="connsiteX3" fmla="*/ 4572000 w 9144000"/>
              <a:gd name="connsiteY3" fmla="*/ 0 h 130016"/>
              <a:gd name="connsiteX4" fmla="*/ 6838950 w 9144000"/>
              <a:gd name="connsiteY4" fmla="*/ 0 h 130016"/>
              <a:gd name="connsiteX5" fmla="*/ 9144000 w 9144000"/>
              <a:gd name="connsiteY5" fmla="*/ 0 h 130016"/>
              <a:gd name="connsiteX6" fmla="*/ 9144000 w 9144000"/>
              <a:gd name="connsiteY6" fmla="*/ 130016 h 130016"/>
              <a:gd name="connsiteX7" fmla="*/ 6838950 w 9144000"/>
              <a:gd name="connsiteY7" fmla="*/ 130016 h 130016"/>
              <a:gd name="connsiteX8" fmla="*/ 4572000 w 9144000"/>
              <a:gd name="connsiteY8" fmla="*/ 130016 h 130016"/>
              <a:gd name="connsiteX9" fmla="*/ 2266951 w 9144000"/>
              <a:gd name="connsiteY9" fmla="*/ 130016 h 130016"/>
              <a:gd name="connsiteX10" fmla="*/ 2266950 w 9144000"/>
              <a:gd name="connsiteY10" fmla="*/ 130016 h 130016"/>
              <a:gd name="connsiteX11" fmla="*/ 0 w 9144000"/>
              <a:gd name="connsiteY11" fmla="*/ 130016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44000" h="130016">
                <a:moveTo>
                  <a:pt x="0" y="0"/>
                </a:moveTo>
                <a:lnTo>
                  <a:pt x="2266950" y="0"/>
                </a:lnTo>
                <a:lnTo>
                  <a:pt x="2266951" y="0"/>
                </a:lnTo>
                <a:lnTo>
                  <a:pt x="4572000" y="0"/>
                </a:lnTo>
                <a:lnTo>
                  <a:pt x="6838950" y="0"/>
                </a:lnTo>
                <a:lnTo>
                  <a:pt x="9144000" y="0"/>
                </a:lnTo>
                <a:lnTo>
                  <a:pt x="9144000" y="130016"/>
                </a:lnTo>
                <a:lnTo>
                  <a:pt x="6838950" y="130016"/>
                </a:lnTo>
                <a:lnTo>
                  <a:pt x="4572000" y="130016"/>
                </a:lnTo>
                <a:lnTo>
                  <a:pt x="2266951" y="130016"/>
                </a:lnTo>
                <a:lnTo>
                  <a:pt x="2266950" y="130016"/>
                </a:lnTo>
                <a:lnTo>
                  <a:pt x="0" y="130016"/>
                </a:lnTo>
                <a:close/>
              </a:path>
            </a:pathLst>
          </a:custGeom>
          <a:solidFill>
            <a:schemeClr val="accent1"/>
          </a:solidFill>
          <a:ln>
            <a:noFill/>
          </a:ln>
        </p:spPr>
        <p:txBody>
          <a:bodyPr wrap="square" anchor="ctr">
            <a:noAutofit/>
          </a:bodyPr>
          <a:lstStyle/>
          <a:p>
            <a:pPr algn="ctr" eaLnBrk="1" hangingPunct="1">
              <a:buFont typeface="Arial" panose="020B0604020202020204" pitchFamily="34" charset="0"/>
              <a:buNone/>
            </a:pPr>
            <a:endParaRPr lang="zh-CN" altLang="zh-CN" sz="1350">
              <a:solidFill>
                <a:srgbClr val="FFFFFF"/>
              </a:solidFill>
              <a:latin typeface="宋体" panose="02010600030101010101" pitchFamily="2" charset="-122"/>
              <a:sym typeface="宋体" panose="02010600030101010101" pitchFamily="2" charset="-122"/>
            </a:endParaRPr>
          </a:p>
        </p:txBody>
      </p:sp>
      <p:sp>
        <p:nvSpPr>
          <p:cNvPr id="6" name="灯片编号占位符 5"/>
          <p:cNvSpPr>
            <a:spLocks noGrp="1"/>
          </p:cNvSpPr>
          <p:nvPr>
            <p:ph type="sldNum" sz="quarter" idx="12"/>
          </p:nvPr>
        </p:nvSpPr>
        <p:spPr>
          <a:xfrm>
            <a:off x="5257800" y="4933238"/>
            <a:ext cx="1600200" cy="273844"/>
          </a:xfrm>
        </p:spPr>
        <p:txBody>
          <a:bodyPr/>
          <a:lstStyle>
            <a:lvl1pPr>
              <a:defRPr>
                <a:solidFill>
                  <a:schemeClr val="bg1"/>
                </a:solidFill>
              </a:defRPr>
            </a:lvl1pPr>
          </a:lstStyle>
          <a:p>
            <a:fld id="{5B46943D-4D1A-4227-8E4A-4C0DFA2C8D4F}" type="slidenum">
              <a:rPr lang="zh-CN" altLang="en-US" smtClean="0"/>
            </a:fld>
            <a:endParaRPr lang="zh-CN" altLang="en-US" dirty="0"/>
          </a:p>
        </p:txBody>
      </p:sp>
      <p:sp>
        <p:nvSpPr>
          <p:cNvPr id="4" name="日期占位符 3"/>
          <p:cNvSpPr>
            <a:spLocks noGrp="1"/>
          </p:cNvSpPr>
          <p:nvPr>
            <p:ph type="dt" sz="half" idx="10"/>
          </p:nvPr>
        </p:nvSpPr>
        <p:spPr>
          <a:xfrm>
            <a:off x="27945" y="4941570"/>
            <a:ext cx="1600200" cy="273844"/>
          </a:xfrm>
        </p:spPr>
        <p:txBody>
          <a:bodyPr/>
          <a:lstStyle>
            <a:lvl1pPr>
              <a:defRPr>
                <a:solidFill>
                  <a:schemeClr val="bg1">
                    <a:lumMod val="95000"/>
                  </a:schemeClr>
                </a:solidFill>
              </a:defRPr>
            </a:lvl1pPr>
          </a:lstStyle>
          <a:p>
            <a:fld id="{A0F1D807-92CB-40E1-8909-FC53D865401B}" type="datetimeFigureOut">
              <a:rPr lang="zh-CN" altLang="en-US" smtClean="0"/>
            </a:fld>
            <a:endParaRPr lang="zh-CN" altLang="en-US"/>
          </a:p>
        </p:txBody>
      </p:sp>
      <p:cxnSp>
        <p:nvCxnSpPr>
          <p:cNvPr id="11" name="直接连接符 10"/>
          <p:cNvCxnSpPr/>
          <p:nvPr userDrawn="1"/>
        </p:nvCxnSpPr>
        <p:spPr>
          <a:xfrm>
            <a:off x="318826" y="722928"/>
            <a:ext cx="6566558" cy="0"/>
          </a:xfrm>
          <a:prstGeom prst="line">
            <a:avLst/>
          </a:prstGeom>
          <a:ln w="12700">
            <a:solidFill>
              <a:srgbClr val="0070C0"/>
            </a:solidFill>
          </a:ln>
        </p:spPr>
        <p:style>
          <a:lnRef idx="1">
            <a:schemeClr val="accent5"/>
          </a:lnRef>
          <a:fillRef idx="0">
            <a:schemeClr val="accent5"/>
          </a:fillRef>
          <a:effectRef idx="0">
            <a:schemeClr val="accent5"/>
          </a:effectRef>
          <a:fontRef idx="minor">
            <a:schemeClr val="tx1"/>
          </a:fontRef>
        </p:style>
      </p:cxnSp>
      <p:pic>
        <p:nvPicPr>
          <p:cNvPr id="10" name="Picture 6" descr="“中科大 logo”的图片搜索结果"/>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70105" y="228549"/>
            <a:ext cx="1852017" cy="41498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68"/>
          <p:cNvGrpSpPr/>
          <p:nvPr userDrawn="1"/>
        </p:nvGrpSpPr>
        <p:grpSpPr bwMode="auto">
          <a:xfrm>
            <a:off x="88150" y="262156"/>
            <a:ext cx="270569" cy="460772"/>
            <a:chOff x="0" y="0"/>
            <a:chExt cx="563562" cy="720725"/>
          </a:xfrm>
          <a:solidFill>
            <a:srgbClr val="0070C0"/>
          </a:solidFill>
        </p:grpSpPr>
        <p:sp>
          <p:nvSpPr>
            <p:cNvPr id="16" name="Freeform 32"/>
            <p:cNvSpPr>
              <a:spLocks noChangeArrowheads="1"/>
            </p:cNvSpPr>
            <p:nvPr/>
          </p:nvSpPr>
          <p:spPr bwMode="auto">
            <a:xfrm>
              <a:off x="209550" y="0"/>
              <a:ext cx="142875" cy="720725"/>
            </a:xfrm>
            <a:custGeom>
              <a:avLst/>
              <a:gdLst>
                <a:gd name="T0" fmla="*/ 2147483646 w 64"/>
                <a:gd name="T1" fmla="*/ 2147483646 h 321"/>
                <a:gd name="T2" fmla="*/ 2147483646 w 64"/>
                <a:gd name="T3" fmla="*/ 2147483646 h 321"/>
                <a:gd name="T4" fmla="*/ 0 w 64"/>
                <a:gd name="T5" fmla="*/ 2147483646 h 321"/>
                <a:gd name="T6" fmla="*/ 0 w 64"/>
                <a:gd name="T7" fmla="*/ 2147483646 h 321"/>
                <a:gd name="T8" fmla="*/ 2147483646 w 64"/>
                <a:gd name="T9" fmla="*/ 0 h 321"/>
                <a:gd name="T10" fmla="*/ 2147483646 w 64"/>
                <a:gd name="T11" fmla="*/ 2147483646 h 321"/>
                <a:gd name="T12" fmla="*/ 2147483646 w 64"/>
                <a:gd name="T13" fmla="*/ 2147483646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790"/>
            </a:p>
          </p:txBody>
        </p:sp>
        <p:sp>
          <p:nvSpPr>
            <p:cNvPr id="17" name="Freeform 33"/>
            <p:cNvSpPr>
              <a:spLocks noChangeArrowheads="1"/>
            </p:cNvSpPr>
            <p:nvPr/>
          </p:nvSpPr>
          <p:spPr bwMode="auto">
            <a:xfrm>
              <a:off x="0" y="439737"/>
              <a:ext cx="141288" cy="280988"/>
            </a:xfrm>
            <a:custGeom>
              <a:avLst/>
              <a:gdLst>
                <a:gd name="T0" fmla="*/ 2147483646 w 63"/>
                <a:gd name="T1" fmla="*/ 2147483646 h 125"/>
                <a:gd name="T2" fmla="*/ 2147483646 w 63"/>
                <a:gd name="T3" fmla="*/ 2147483646 h 125"/>
                <a:gd name="T4" fmla="*/ 0 w 63"/>
                <a:gd name="T5" fmla="*/ 2147483646 h 125"/>
                <a:gd name="T6" fmla="*/ 0 w 63"/>
                <a:gd name="T7" fmla="*/ 2147483646 h 125"/>
                <a:gd name="T8" fmla="*/ 2147483646 w 63"/>
                <a:gd name="T9" fmla="*/ 0 h 125"/>
                <a:gd name="T10" fmla="*/ 2147483646 w 63"/>
                <a:gd name="T11" fmla="*/ 2147483646 h 125"/>
                <a:gd name="T12" fmla="*/ 2147483646 w 63"/>
                <a:gd name="T13" fmla="*/ 2147483646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790"/>
            </a:p>
          </p:txBody>
        </p:sp>
        <p:sp>
          <p:nvSpPr>
            <p:cNvPr id="18" name="Freeform 34"/>
            <p:cNvSpPr>
              <a:spLocks noChangeArrowheads="1"/>
            </p:cNvSpPr>
            <p:nvPr/>
          </p:nvSpPr>
          <p:spPr bwMode="auto">
            <a:xfrm>
              <a:off x="420687" y="231775"/>
              <a:ext cx="142875" cy="488950"/>
            </a:xfrm>
            <a:custGeom>
              <a:avLst/>
              <a:gdLst>
                <a:gd name="T0" fmla="*/ 2147483646 w 64"/>
                <a:gd name="T1" fmla="*/ 2147483646 h 218"/>
                <a:gd name="T2" fmla="*/ 2147483646 w 64"/>
                <a:gd name="T3" fmla="*/ 2147483646 h 218"/>
                <a:gd name="T4" fmla="*/ 0 w 64"/>
                <a:gd name="T5" fmla="*/ 2147483646 h 218"/>
                <a:gd name="T6" fmla="*/ 0 w 64"/>
                <a:gd name="T7" fmla="*/ 2147483646 h 218"/>
                <a:gd name="T8" fmla="*/ 2147483646 w 64"/>
                <a:gd name="T9" fmla="*/ 0 h 218"/>
                <a:gd name="T10" fmla="*/ 2147483646 w 64"/>
                <a:gd name="T11" fmla="*/ 2147483646 h 218"/>
                <a:gd name="T12" fmla="*/ 2147483646 w 64"/>
                <a:gd name="T13" fmla="*/ 214748364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790"/>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7651" y="648725"/>
            <a:ext cx="5348475" cy="671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1400"/>
              <a:buFont typeface="Montserrat" panose="00000500000000000000"/>
              <a:buNone/>
              <a:defRPr b="1">
                <a:solidFill>
                  <a:schemeClr val="lt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lt1"/>
              </a:buClr>
              <a:buSzPts val="1400"/>
              <a:buFont typeface="Montserrat" panose="00000500000000000000"/>
              <a:buNone/>
              <a:defRPr b="1">
                <a:solidFill>
                  <a:schemeClr val="lt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lt1"/>
              </a:buClr>
              <a:buSzPts val="1400"/>
              <a:buFont typeface="Montserrat" panose="00000500000000000000"/>
              <a:buNone/>
              <a:defRPr b="1">
                <a:solidFill>
                  <a:schemeClr val="lt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lt1"/>
              </a:buClr>
              <a:buSzPts val="1400"/>
              <a:buFont typeface="Montserrat" panose="00000500000000000000"/>
              <a:buNone/>
              <a:defRPr b="1">
                <a:solidFill>
                  <a:schemeClr val="lt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lt1"/>
              </a:buClr>
              <a:buSzPts val="1400"/>
              <a:buFont typeface="Montserrat" panose="00000500000000000000"/>
              <a:buNone/>
              <a:defRPr b="1">
                <a:solidFill>
                  <a:schemeClr val="lt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lt1"/>
              </a:buClr>
              <a:buSzPts val="1400"/>
              <a:buFont typeface="Montserrat" panose="00000500000000000000"/>
              <a:buNone/>
              <a:defRPr b="1">
                <a:solidFill>
                  <a:schemeClr val="lt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lt1"/>
              </a:buClr>
              <a:buSzPts val="1400"/>
              <a:buFont typeface="Montserrat" panose="00000500000000000000"/>
              <a:buNone/>
              <a:defRPr b="1">
                <a:solidFill>
                  <a:schemeClr val="lt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lt1"/>
              </a:buClr>
              <a:buSzPts val="1400"/>
              <a:buFont typeface="Montserrat" panose="00000500000000000000"/>
              <a:buNone/>
              <a:defRPr b="1">
                <a:solidFill>
                  <a:schemeClr val="lt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lt1"/>
              </a:buClr>
              <a:buSzPts val="1400"/>
              <a:buFont typeface="Montserrat" panose="00000500000000000000"/>
              <a:buNone/>
              <a:defRPr b="1">
                <a:solidFill>
                  <a:schemeClr val="lt1"/>
                </a:solidFill>
                <a:latin typeface="Montserrat" panose="00000500000000000000"/>
                <a:ea typeface="Montserrat" panose="00000500000000000000"/>
                <a:cs typeface="Montserrat" panose="00000500000000000000"/>
                <a:sym typeface="Montserrat" panose="00000500000000000000"/>
              </a:defRPr>
            </a:lvl9pPr>
          </a:lstStyle>
          <a:p>
            <a:r>
              <a:rPr lang="zh-CN" altLang="en-US" dirty="0"/>
              <a:t>纵纹</a:t>
            </a:r>
            <a:endParaRPr dirty="0"/>
          </a:p>
        </p:txBody>
      </p:sp>
      <p:sp>
        <p:nvSpPr>
          <p:cNvPr id="7" name="Google Shape;7;p1"/>
          <p:cNvSpPr txBox="1">
            <a:spLocks noGrp="1"/>
          </p:cNvSpPr>
          <p:nvPr>
            <p:ph type="body" idx="1"/>
          </p:nvPr>
        </p:nvSpPr>
        <p:spPr>
          <a:xfrm>
            <a:off x="757651" y="1434950"/>
            <a:ext cx="5348475" cy="2780100"/>
          </a:xfrm>
          <a:prstGeom prst="rect">
            <a:avLst/>
          </a:prstGeom>
          <a:noFill/>
          <a:ln>
            <a:noFill/>
          </a:ln>
        </p:spPr>
        <p:txBody>
          <a:bodyPr spcFirstLastPara="1" wrap="square" lIns="91425" tIns="91425" rIns="91425" bIns="91425" anchor="t" anchorCtr="0">
            <a:noAutofit/>
          </a:bodyPr>
          <a:lstStyle/>
          <a:p>
            <a:pPr marL="288290" lvl="0" indent="-381000">
              <a:spcBef>
                <a:spcPts val="600"/>
              </a:spcBef>
              <a:buClr>
                <a:srgbClr val="418EBD"/>
              </a:buClr>
              <a:buSzPts val="2400"/>
              <a:buChar char="»"/>
            </a:pPr>
            <a:endParaRPr dirty="0"/>
          </a:p>
        </p:txBody>
      </p:sp>
      <p:sp>
        <p:nvSpPr>
          <p:cNvPr id="8" name="Google Shape;8;p1"/>
          <p:cNvSpPr txBox="1">
            <a:spLocks noGrp="1"/>
          </p:cNvSpPr>
          <p:nvPr>
            <p:ph type="sldNum" idx="12"/>
          </p:nvPr>
        </p:nvSpPr>
        <p:spPr>
          <a:xfrm>
            <a:off x="5824820" y="648725"/>
            <a:ext cx="411525" cy="671400"/>
          </a:xfrm>
          <a:prstGeom prst="rect">
            <a:avLst/>
          </a:prstGeom>
          <a:noFill/>
          <a:ln>
            <a:noFill/>
          </a:ln>
        </p:spPr>
        <p:txBody>
          <a:bodyPr spcFirstLastPara="1" wrap="square" lIns="91425" tIns="91425" rIns="91425" bIns="91425" anchor="b" anchorCtr="0">
            <a:noAutofit/>
          </a:bodyPr>
          <a:lstStyle>
            <a:lvl1pPr lvl="0" algn="r">
              <a:buNone/>
              <a:defRPr sz="1200">
                <a:solidFill>
                  <a:schemeClr val="lt1"/>
                </a:solidFill>
                <a:latin typeface="Montserrat" panose="00000500000000000000" charset="0"/>
                <a:ea typeface="微软雅黑" panose="020B0503020204020204" pitchFamily="34" charset="-122"/>
                <a:cs typeface="Montserrat" panose="00000500000000000000" charset="0"/>
                <a:sym typeface="Montserrat" panose="00000500000000000000"/>
              </a:defRPr>
            </a:lvl1pPr>
            <a:lvl2pPr lvl="1" algn="r">
              <a:buNone/>
              <a:defRPr sz="1200">
                <a:solidFill>
                  <a:schemeClr val="lt1"/>
                </a:solidFill>
                <a:latin typeface="Montserrat" panose="00000500000000000000"/>
                <a:ea typeface="Montserrat" panose="00000500000000000000"/>
                <a:cs typeface="Montserrat" panose="00000500000000000000"/>
                <a:sym typeface="Montserrat" panose="00000500000000000000"/>
              </a:defRPr>
            </a:lvl2pPr>
            <a:lvl3pPr lvl="2" algn="r">
              <a:buNone/>
              <a:defRPr sz="1200">
                <a:solidFill>
                  <a:schemeClr val="lt1"/>
                </a:solidFill>
                <a:latin typeface="Montserrat" panose="00000500000000000000"/>
                <a:ea typeface="Montserrat" panose="00000500000000000000"/>
                <a:cs typeface="Montserrat" panose="00000500000000000000"/>
                <a:sym typeface="Montserrat" panose="00000500000000000000"/>
              </a:defRPr>
            </a:lvl3pPr>
            <a:lvl4pPr lvl="3" algn="r">
              <a:buNone/>
              <a:defRPr sz="1200">
                <a:solidFill>
                  <a:schemeClr val="lt1"/>
                </a:solidFill>
                <a:latin typeface="Montserrat" panose="00000500000000000000"/>
                <a:ea typeface="Montserrat" panose="00000500000000000000"/>
                <a:cs typeface="Montserrat" panose="00000500000000000000"/>
                <a:sym typeface="Montserrat" panose="00000500000000000000"/>
              </a:defRPr>
            </a:lvl4pPr>
            <a:lvl5pPr lvl="4" algn="r">
              <a:buNone/>
              <a:defRPr sz="1200">
                <a:solidFill>
                  <a:schemeClr val="lt1"/>
                </a:solidFill>
                <a:latin typeface="Montserrat" panose="00000500000000000000"/>
                <a:ea typeface="Montserrat" panose="00000500000000000000"/>
                <a:cs typeface="Montserrat" panose="00000500000000000000"/>
                <a:sym typeface="Montserrat" panose="00000500000000000000"/>
              </a:defRPr>
            </a:lvl5pPr>
            <a:lvl6pPr lvl="5" algn="r">
              <a:buNone/>
              <a:defRPr sz="1200">
                <a:solidFill>
                  <a:schemeClr val="lt1"/>
                </a:solidFill>
                <a:latin typeface="Montserrat" panose="00000500000000000000"/>
                <a:ea typeface="Montserrat" panose="00000500000000000000"/>
                <a:cs typeface="Montserrat" panose="00000500000000000000"/>
                <a:sym typeface="Montserrat" panose="00000500000000000000"/>
              </a:defRPr>
            </a:lvl6pPr>
            <a:lvl7pPr lvl="6" algn="r">
              <a:buNone/>
              <a:defRPr sz="1200">
                <a:solidFill>
                  <a:schemeClr val="lt1"/>
                </a:solidFill>
                <a:latin typeface="Montserrat" panose="00000500000000000000"/>
                <a:ea typeface="Montserrat" panose="00000500000000000000"/>
                <a:cs typeface="Montserrat" panose="00000500000000000000"/>
                <a:sym typeface="Montserrat" panose="00000500000000000000"/>
              </a:defRPr>
            </a:lvl7pPr>
            <a:lvl8pPr lvl="7" algn="r">
              <a:buNone/>
              <a:defRPr sz="1200">
                <a:solidFill>
                  <a:schemeClr val="lt1"/>
                </a:solidFill>
                <a:latin typeface="Montserrat" panose="00000500000000000000"/>
                <a:ea typeface="Montserrat" panose="00000500000000000000"/>
                <a:cs typeface="Montserrat" panose="00000500000000000000"/>
                <a:sym typeface="Montserrat" panose="00000500000000000000"/>
              </a:defRPr>
            </a:lvl8pPr>
            <a:lvl9pPr lvl="8" algn="r">
              <a:buNone/>
              <a:defRPr sz="1200">
                <a:solidFill>
                  <a:schemeClr val="lt1"/>
                </a:solidFill>
                <a:latin typeface="Montserrat" panose="00000500000000000000"/>
                <a:ea typeface="Montserrat" panose="00000500000000000000"/>
                <a:cs typeface="Montserrat" panose="00000500000000000000"/>
                <a:sym typeface="Montserrat" panose="00000500000000000000"/>
              </a:defRPr>
            </a:lvl9pPr>
          </a:lstStyle>
          <a:p>
            <a:fld id="{00000000-1234-1234-1234-123412341234}" type="slidenum">
              <a:rPr lang="en-GB" smtClean="0"/>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418EBD"/>
          </a:solidFill>
          <a:latin typeface="微软雅黑" panose="020B0503020204020204" pitchFamily="34" charset="-122"/>
          <a:ea typeface="微软雅黑" panose="020B0503020204020204" pitchFamily="34" charset="-122"/>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600" b="0" i="0" u="none" strike="noStrike" cap="none" dirty="0">
          <a:solidFill>
            <a:schemeClr val="bg2">
              <a:lumMod val="50000"/>
            </a:schemeClr>
          </a:solidFill>
          <a:latin typeface="Montserrat" panose="00000500000000000000" charset="0"/>
          <a:ea typeface="微软雅黑" panose="020B0503020204020204" pitchFamily="34" charset="-122"/>
          <a:cs typeface="Arial" panose="020B0604020202020204"/>
          <a:sym typeface="Source Sans Pro" panose="020B0503030403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emf"/><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328611" y="1462087"/>
            <a:ext cx="6181725" cy="928787"/>
          </a:xfrm>
          <a:prstGeom prst="rect">
            <a:avLst/>
          </a:prstGeom>
        </p:spPr>
        <p:txBody>
          <a:bodyPr spcFirstLastPara="1" wrap="square" lIns="91425" tIns="91425" rIns="91425" bIns="91425" anchor="b" anchorCtr="0">
            <a:noAutofit/>
          </a:bodyPr>
          <a:lstStyle/>
          <a:p>
            <a:pPr algn="ctr"/>
            <a:r>
              <a:rPr lang="en-US" dirty="0"/>
              <a:t>Methodology, Ethics and Practice of </a:t>
            </a:r>
            <a:br>
              <a:rPr lang="en-US" dirty="0"/>
            </a:br>
            <a:r>
              <a:rPr lang="en-US" dirty="0"/>
              <a:t>Data </a:t>
            </a:r>
            <a:r>
              <a:rPr lang="en-US" altLang="zh-CN" dirty="0"/>
              <a:t>P</a:t>
            </a:r>
            <a:r>
              <a:rPr lang="en-US" dirty="0"/>
              <a:t>rivacy</a:t>
            </a:r>
            <a:endParaRPr dirty="0"/>
          </a:p>
        </p:txBody>
      </p:sp>
      <p:sp>
        <p:nvSpPr>
          <p:cNvPr id="2" name="矩形 1"/>
          <p:cNvSpPr/>
          <p:nvPr/>
        </p:nvSpPr>
        <p:spPr>
          <a:xfrm>
            <a:off x="438149" y="3509957"/>
            <a:ext cx="5962650" cy="1175891"/>
          </a:xfrm>
          <a:prstGeom prst="rect">
            <a:avLst/>
          </a:prstGeom>
          <a:noFill/>
          <a:ln>
            <a:noFill/>
          </a:ln>
        </p:spPr>
        <p:txBody>
          <a:bodyPr spcFirstLastPara="1" wrap="square" lIns="91425" tIns="91425" rIns="91425" bIns="91425" anchor="b" anchorCtr="0">
            <a:noAutofit/>
          </a:bodyPr>
          <a:lstStyle/>
          <a:p>
            <a:pPr algn="ctr">
              <a:buClr>
                <a:srgbClr val="FFFFFF"/>
              </a:buClr>
              <a:buSzPts val="3600"/>
              <a:buFont typeface="Montserrat" panose="00000500000000000000"/>
              <a:buNone/>
            </a:pPr>
            <a:r>
              <a:rPr lang="en-US" altLang="zh-CN" sz="1600" i="1" dirty="0">
                <a:solidFill>
                  <a:srgbClr val="418EBD"/>
                </a:solidFill>
                <a:latin typeface="Montserrat" panose="00000500000000000000"/>
                <a:ea typeface="Montserrat" panose="00000500000000000000"/>
                <a:cs typeface="Montserrat" panose="00000500000000000000"/>
                <a:sym typeface="Montserrat" panose="00000500000000000000"/>
              </a:rPr>
              <a:t>Lan Zhang</a:t>
            </a:r>
            <a:endParaRPr lang="en-US" altLang="zh-CN" sz="1600" i="1" dirty="0">
              <a:solidFill>
                <a:srgbClr val="418EBD"/>
              </a:solidFill>
              <a:latin typeface="Montserrat" panose="00000500000000000000"/>
              <a:ea typeface="Montserrat" panose="00000500000000000000"/>
              <a:cs typeface="Montserrat" panose="00000500000000000000"/>
              <a:sym typeface="Montserrat" panose="00000500000000000000"/>
            </a:endParaRPr>
          </a:p>
          <a:p>
            <a:pPr algn="ctr">
              <a:buClr>
                <a:srgbClr val="FFFFFF"/>
              </a:buClr>
              <a:buSzPts val="3600"/>
              <a:buFont typeface="Montserrat" panose="00000500000000000000"/>
              <a:buNone/>
            </a:pPr>
            <a:r>
              <a:rPr lang="en-US" altLang="zh-CN" i="1" dirty="0">
                <a:solidFill>
                  <a:srgbClr val="418EBD"/>
                </a:solidFill>
                <a:latin typeface="Times New Roman" panose="02020603050405020304" pitchFamily="18" charset="0"/>
                <a:ea typeface="Montserrat" panose="00000500000000000000"/>
                <a:cs typeface="Times New Roman" panose="02020603050405020304" pitchFamily="18" charset="0"/>
                <a:sym typeface="Montserrat" panose="00000500000000000000"/>
              </a:rPr>
              <a:t>School of Computer Science and Technology </a:t>
            </a:r>
            <a:endParaRPr lang="en-US" altLang="zh-CN" i="1" dirty="0">
              <a:solidFill>
                <a:srgbClr val="418EBD"/>
              </a:solidFill>
              <a:latin typeface="Times New Roman" panose="02020603050405020304" pitchFamily="18" charset="0"/>
              <a:ea typeface="Montserrat" panose="00000500000000000000"/>
              <a:cs typeface="Times New Roman" panose="02020603050405020304" pitchFamily="18" charset="0"/>
              <a:sym typeface="Montserrat" panose="00000500000000000000"/>
            </a:endParaRPr>
          </a:p>
          <a:p>
            <a:pPr algn="ctr">
              <a:buClr>
                <a:srgbClr val="FFFFFF"/>
              </a:buClr>
              <a:buSzPts val="3600"/>
              <a:buFont typeface="Montserrat" panose="00000500000000000000"/>
              <a:buNone/>
            </a:pPr>
            <a:r>
              <a:rPr lang="en-US" altLang="zh-CN" i="1" dirty="0">
                <a:solidFill>
                  <a:srgbClr val="418EBD"/>
                </a:solidFill>
                <a:latin typeface="Times New Roman" panose="02020603050405020304" pitchFamily="18" charset="0"/>
                <a:ea typeface="Montserrat" panose="00000500000000000000"/>
                <a:cs typeface="Times New Roman" panose="02020603050405020304" pitchFamily="18" charset="0"/>
                <a:sym typeface="Montserrat" panose="00000500000000000000"/>
              </a:rPr>
              <a:t>University of Science and Technology of China </a:t>
            </a:r>
            <a:endParaRPr lang="en-US" altLang="zh-CN" i="1" dirty="0">
              <a:solidFill>
                <a:srgbClr val="418EBD"/>
              </a:solidFill>
              <a:latin typeface="Times New Roman" panose="02020603050405020304" pitchFamily="18" charset="0"/>
              <a:ea typeface="Montserrat" panose="00000500000000000000"/>
              <a:cs typeface="Times New Roman" panose="02020603050405020304" pitchFamily="18" charset="0"/>
              <a:sym typeface="Montserrat" panose="00000500000000000000"/>
            </a:endParaRPr>
          </a:p>
          <a:p>
            <a:pPr algn="ctr">
              <a:buClr>
                <a:srgbClr val="FFFFFF"/>
              </a:buClr>
              <a:buSzPts val="3600"/>
              <a:buFont typeface="Montserrat" panose="00000500000000000000"/>
              <a:buNone/>
            </a:pPr>
            <a:r>
              <a:rPr lang="en-US" altLang="zh-CN" i="1" dirty="0">
                <a:solidFill>
                  <a:srgbClr val="418EBD"/>
                </a:solidFill>
                <a:latin typeface="Times New Roman" panose="02020603050405020304" pitchFamily="18" charset="0"/>
                <a:ea typeface="Montserrat" panose="00000500000000000000"/>
                <a:cs typeface="Times New Roman" panose="02020603050405020304" pitchFamily="18" charset="0"/>
                <a:sym typeface="Montserrat" panose="00000500000000000000"/>
              </a:rPr>
              <a:t>Autumn 2024</a:t>
            </a:r>
            <a:endParaRPr lang="zh-CN" altLang="en-US" i="1" dirty="0">
              <a:solidFill>
                <a:srgbClr val="418EBD"/>
              </a:solidFill>
              <a:latin typeface="Times New Roman" panose="02020603050405020304" pitchFamily="18" charset="0"/>
              <a:ea typeface="Montserrat" panose="00000500000000000000"/>
              <a:cs typeface="Times New Roman" panose="02020603050405020304" pitchFamily="18" charset="0"/>
              <a:sym typeface="Montserrat" panose="00000500000000000000"/>
            </a:endParaRPr>
          </a:p>
        </p:txBody>
      </p:sp>
      <p:sp>
        <p:nvSpPr>
          <p:cNvPr id="3" name="文本框 2"/>
          <p:cNvSpPr txBox="1"/>
          <p:nvPr/>
        </p:nvSpPr>
        <p:spPr>
          <a:xfrm>
            <a:off x="328611" y="2876649"/>
            <a:ext cx="6181725" cy="4001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buClr>
                <a:srgbClr val="FFFFFF"/>
              </a:buClr>
              <a:buSzPts val="3600"/>
              <a:buFont typeface="Montserrat" panose="00000500000000000000"/>
              <a:buNone/>
              <a:defRPr sz="2000" b="1">
                <a:solidFill>
                  <a:srgbClr val="FFFFFF"/>
                </a:solidFill>
                <a:latin typeface="Montserrat" panose="00000500000000000000" charset="0"/>
                <a:ea typeface="微软雅黑" panose="020B0503020204020204" pitchFamily="34" charset="-122"/>
                <a:cs typeface="Montserrat" panose="00000500000000000000"/>
                <a:sym typeface="Montserrat" panose="00000500000000000000"/>
              </a:defRPr>
            </a:lvl1pPr>
            <a:lvl2pPr>
              <a:buClr>
                <a:srgbClr val="FFFFFF"/>
              </a:buClr>
              <a:buSzPts val="3600"/>
              <a:buFont typeface="Montserrat" panose="00000500000000000000"/>
              <a:buNone/>
              <a:defRPr sz="3600" b="1">
                <a:solidFill>
                  <a:srgbClr val="FFFFFF"/>
                </a:solidFill>
                <a:latin typeface="Montserrat" panose="00000500000000000000"/>
                <a:ea typeface="Montserrat" panose="00000500000000000000"/>
                <a:cs typeface="Montserrat" panose="00000500000000000000"/>
                <a:sym typeface="Montserrat" panose="00000500000000000000"/>
              </a:defRPr>
            </a:lvl2pPr>
            <a:lvl3pPr>
              <a:buClr>
                <a:srgbClr val="FFFFFF"/>
              </a:buClr>
              <a:buSzPts val="3600"/>
              <a:buFont typeface="Montserrat" panose="00000500000000000000"/>
              <a:buNone/>
              <a:defRPr sz="3600" b="1">
                <a:solidFill>
                  <a:srgbClr val="FFFFFF"/>
                </a:solidFill>
                <a:latin typeface="Montserrat" panose="00000500000000000000"/>
                <a:ea typeface="Montserrat" panose="00000500000000000000"/>
                <a:cs typeface="Montserrat" panose="00000500000000000000"/>
                <a:sym typeface="Montserrat" panose="00000500000000000000"/>
              </a:defRPr>
            </a:lvl3pPr>
            <a:lvl4pPr>
              <a:buClr>
                <a:srgbClr val="FFFFFF"/>
              </a:buClr>
              <a:buSzPts val="3600"/>
              <a:buFont typeface="Montserrat" panose="00000500000000000000"/>
              <a:buNone/>
              <a:defRPr sz="3600" b="1">
                <a:solidFill>
                  <a:srgbClr val="FFFFFF"/>
                </a:solidFill>
                <a:latin typeface="Montserrat" panose="00000500000000000000"/>
                <a:ea typeface="Montserrat" panose="00000500000000000000"/>
                <a:cs typeface="Montserrat" panose="00000500000000000000"/>
                <a:sym typeface="Montserrat" panose="00000500000000000000"/>
              </a:defRPr>
            </a:lvl4pPr>
            <a:lvl5pPr>
              <a:buClr>
                <a:srgbClr val="FFFFFF"/>
              </a:buClr>
              <a:buSzPts val="3600"/>
              <a:buFont typeface="Montserrat" panose="00000500000000000000"/>
              <a:buNone/>
              <a:defRPr sz="3600" b="1">
                <a:solidFill>
                  <a:srgbClr val="FFFFFF"/>
                </a:solidFill>
                <a:latin typeface="Montserrat" panose="00000500000000000000"/>
                <a:ea typeface="Montserrat" panose="00000500000000000000"/>
                <a:cs typeface="Montserrat" panose="00000500000000000000"/>
                <a:sym typeface="Montserrat" panose="00000500000000000000"/>
              </a:defRPr>
            </a:lvl5pPr>
            <a:lvl6pPr>
              <a:buClr>
                <a:srgbClr val="FFFFFF"/>
              </a:buClr>
              <a:buSzPts val="3600"/>
              <a:buFont typeface="Montserrat" panose="00000500000000000000"/>
              <a:buNone/>
              <a:defRPr sz="3600" b="1">
                <a:solidFill>
                  <a:srgbClr val="FFFFFF"/>
                </a:solidFill>
                <a:latin typeface="Montserrat" panose="00000500000000000000"/>
                <a:ea typeface="Montserrat" panose="00000500000000000000"/>
                <a:cs typeface="Montserrat" panose="00000500000000000000"/>
                <a:sym typeface="Montserrat" panose="00000500000000000000"/>
              </a:defRPr>
            </a:lvl6pPr>
            <a:lvl7pPr>
              <a:buClr>
                <a:srgbClr val="FFFFFF"/>
              </a:buClr>
              <a:buSzPts val="3600"/>
              <a:buFont typeface="Montserrat" panose="00000500000000000000"/>
              <a:buNone/>
              <a:defRPr sz="3600" b="1">
                <a:solidFill>
                  <a:srgbClr val="FFFFFF"/>
                </a:solidFill>
                <a:latin typeface="Montserrat" panose="00000500000000000000"/>
                <a:ea typeface="Montserrat" panose="00000500000000000000"/>
                <a:cs typeface="Montserrat" panose="00000500000000000000"/>
                <a:sym typeface="Montserrat" panose="00000500000000000000"/>
              </a:defRPr>
            </a:lvl7pPr>
            <a:lvl8pPr>
              <a:buClr>
                <a:srgbClr val="FFFFFF"/>
              </a:buClr>
              <a:buSzPts val="3600"/>
              <a:buFont typeface="Montserrat" panose="00000500000000000000"/>
              <a:buNone/>
              <a:defRPr sz="3600" b="1">
                <a:solidFill>
                  <a:srgbClr val="FFFFFF"/>
                </a:solidFill>
                <a:latin typeface="Montserrat" panose="00000500000000000000"/>
                <a:ea typeface="Montserrat" panose="00000500000000000000"/>
                <a:cs typeface="Montserrat" panose="00000500000000000000"/>
                <a:sym typeface="Montserrat" panose="00000500000000000000"/>
              </a:defRPr>
            </a:lvl8pPr>
            <a:lvl9pPr>
              <a:buClr>
                <a:srgbClr val="FFFFFF"/>
              </a:buClr>
              <a:buSzPts val="3600"/>
              <a:buFont typeface="Montserrat" panose="00000500000000000000"/>
              <a:buNone/>
              <a:defRPr sz="3600" b="1">
                <a:solidFill>
                  <a:srgbClr val="FFFFFF"/>
                </a:solidFill>
                <a:latin typeface="Montserrat" panose="00000500000000000000"/>
                <a:ea typeface="Montserrat" panose="00000500000000000000"/>
                <a:cs typeface="Montserrat" panose="00000500000000000000"/>
                <a:sym typeface="Montserrat" panose="00000500000000000000"/>
              </a:defRPr>
            </a:lvl9pPr>
          </a:lstStyle>
          <a:p>
            <a:r>
              <a:rPr lang="zh-CN" altLang="en-US" dirty="0">
                <a:solidFill>
                  <a:schemeClr val="bg2">
                    <a:lumMod val="75000"/>
                  </a:schemeClr>
                </a:solidFill>
              </a:rPr>
              <a:t>实验部分</a:t>
            </a:r>
            <a:endParaRPr lang="zh-CN" altLang="en-US" dirty="0">
              <a:solidFill>
                <a:schemeClr val="bg2">
                  <a:lumMod val="75000"/>
                </a:schemeClr>
              </a:solidFill>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dirty="0"/>
              <a:t>算法（</a:t>
            </a:r>
            <a:r>
              <a:rPr lang="en-US" altLang="zh-CN" dirty="0"/>
              <a:t>relaxed multidimensional </a:t>
            </a:r>
            <a:r>
              <a:rPr lang="en-US" altLang="zh-CN" sz="1600" dirty="0"/>
              <a:t>partitioning</a:t>
            </a:r>
            <a:r>
              <a:rPr lang="zh-CN" altLang="en-US" dirty="0"/>
              <a:t>）：</a:t>
            </a:r>
            <a:endParaRPr lang="en-US" altLang="zh-CN" sz="1000" dirty="0"/>
          </a:p>
        </p:txBody>
      </p:sp>
      <p:sp>
        <p:nvSpPr>
          <p:cNvPr id="3" name="标题 2"/>
          <p:cNvSpPr>
            <a:spLocks noGrp="1"/>
          </p:cNvSpPr>
          <p:nvPr>
            <p:ph type="title"/>
          </p:nvPr>
        </p:nvSpPr>
        <p:spPr/>
        <p:txBody>
          <a:bodyPr/>
          <a:lstStyle/>
          <a:p>
            <a:r>
              <a:rPr lang="en-US" altLang="zh-CN" dirty="0">
                <a:sym typeface="+mn-ea"/>
              </a:rPr>
              <a:t>L-Diversity </a:t>
            </a:r>
            <a:r>
              <a:rPr lang="zh-CN" altLang="en-US" dirty="0"/>
              <a:t>算法</a:t>
            </a:r>
            <a:r>
              <a:rPr lang="en-US" altLang="zh-CN" dirty="0"/>
              <a:t> -- Mondrian</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
        <p:nvSpPr>
          <p:cNvPr id="6" name="文本占位符 1"/>
          <p:cNvSpPr txBox="1"/>
          <p:nvPr/>
        </p:nvSpPr>
        <p:spPr>
          <a:xfrm>
            <a:off x="1052736" y="1851670"/>
            <a:ext cx="4896544" cy="26139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88290" marR="0" lvl="0" indent="-381000" algn="l" rtl="0">
              <a:lnSpc>
                <a:spcPct val="100000"/>
              </a:lnSpc>
              <a:spcBef>
                <a:spcPts val="600"/>
              </a:spcBef>
              <a:spcAft>
                <a:spcPts val="0"/>
              </a:spcAft>
              <a:buClr>
                <a:srgbClr val="418EBD"/>
              </a:buClr>
              <a:buSzPts val="2400"/>
              <a:buFont typeface="Arial" panose="020B0604020202020204"/>
              <a:buChar char="»"/>
              <a:defRPr sz="1600" b="0" i="0" u="none" strike="noStrike" cap="none">
                <a:solidFill>
                  <a:schemeClr val="bg2">
                    <a:lumMod val="50000"/>
                  </a:schemeClr>
                </a:solidFill>
                <a:latin typeface="Montserrat" panose="00000500000000000000" charset="0"/>
                <a:ea typeface="微软雅黑" panose="020B0503020204020204" pitchFamily="34" charset="-122"/>
                <a:cs typeface="Arial" panose="020B0604020202020204"/>
                <a:sym typeface="Source Sans Pro" panose="020B0503030403020204"/>
              </a:defRPr>
            </a:lvl1pPr>
            <a:lvl2pPr marL="914400" marR="0" lvl="1" indent="-381000" algn="l" rtl="0">
              <a:lnSpc>
                <a:spcPct val="100000"/>
              </a:lnSpc>
              <a:spcBef>
                <a:spcPts val="600"/>
              </a:spcBef>
              <a:spcAft>
                <a:spcPts val="0"/>
              </a:spcAft>
              <a:buClr>
                <a:srgbClr val="418EBD"/>
              </a:buClr>
              <a:buSzPct val="100000"/>
              <a:buFont typeface="Arial" panose="020B0604020202020204" pitchFamily="34" charset="0"/>
              <a:buChar char="•"/>
              <a:defRPr sz="1400" b="0" i="0" u="none" strike="noStrike" cap="none">
                <a:solidFill>
                  <a:schemeClr val="bg2">
                    <a:lumMod val="75000"/>
                  </a:schemeClr>
                </a:solidFill>
                <a:latin typeface="Montserrat" panose="00000500000000000000" charset="0"/>
                <a:ea typeface="微软雅黑" panose="020B0503020204020204" pitchFamily="34" charset="-122"/>
                <a:cs typeface="Arial" panose="020B0604020202020204"/>
                <a:sym typeface="Arial" panose="020B0604020202020204"/>
              </a:defRPr>
            </a:lvl2pPr>
            <a:lvl3pPr marL="1371600" marR="0" lvl="2"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just">
              <a:lnSpc>
                <a:spcPct val="150000"/>
              </a:lnSpc>
              <a:spcBef>
                <a:spcPts val="0"/>
              </a:spcBef>
              <a:spcAft>
                <a:spcPts val="600"/>
              </a:spcAft>
              <a:buNone/>
            </a:pPr>
            <a:r>
              <a:rPr lang="en-US" altLang="zh-CN" sz="1200" dirty="0"/>
              <a:t>The partitioning algorithm is easily adapted for relaxed partitioning. The points falling at the median (where </a:t>
            </a:r>
            <a:r>
              <a:rPr lang="en-US" altLang="zh-CN" sz="1200" i="1" dirty="0" err="1"/>
              <a:t>t.dim</a:t>
            </a:r>
            <a:r>
              <a:rPr lang="en-US" altLang="zh-CN" sz="1200" i="1" dirty="0"/>
              <a:t> </a:t>
            </a:r>
            <a:r>
              <a:rPr lang="en-US" altLang="zh-CN" sz="1200" dirty="0"/>
              <a:t>= </a:t>
            </a:r>
            <a:r>
              <a:rPr lang="en-US" altLang="zh-CN" sz="1200" i="1" dirty="0" err="1"/>
              <a:t>splitVal</a:t>
            </a:r>
            <a:r>
              <a:rPr lang="en-US" altLang="zh-CN" sz="1200" dirty="0"/>
              <a:t>) are </a:t>
            </a:r>
            <a:r>
              <a:rPr lang="en-US" altLang="zh-CN" sz="1200" b="1" dirty="0"/>
              <a:t>divided evenly </a:t>
            </a:r>
            <a:r>
              <a:rPr lang="en-US" altLang="zh-CN" sz="1200" dirty="0"/>
              <a:t>between </a:t>
            </a:r>
            <a:r>
              <a:rPr lang="en-US" altLang="zh-CN" sz="1200" dirty="0" err="1"/>
              <a:t>lhs</a:t>
            </a:r>
            <a:r>
              <a:rPr lang="en-US" altLang="zh-CN" sz="1200" dirty="0"/>
              <a:t> child and </a:t>
            </a:r>
            <a:r>
              <a:rPr lang="en-US" altLang="zh-CN" sz="1200" dirty="0" err="1"/>
              <a:t>rhs</a:t>
            </a:r>
            <a:r>
              <a:rPr lang="en-US" altLang="zh-CN" sz="1200" dirty="0"/>
              <a:t> child such that </a:t>
            </a:r>
            <a:r>
              <a:rPr lang="en-US" altLang="zh-CN" sz="1200" b="1" i="1" dirty="0"/>
              <a:t>|</a:t>
            </a:r>
            <a:r>
              <a:rPr lang="en-US" altLang="zh-CN" sz="1200" b="1" i="1" dirty="0" err="1"/>
              <a:t>lhs_child</a:t>
            </a:r>
            <a:r>
              <a:rPr lang="en-US" altLang="zh-CN" sz="1200" b="1" i="1" dirty="0"/>
              <a:t>| = |</a:t>
            </a:r>
            <a:r>
              <a:rPr lang="en-US" altLang="zh-CN" sz="1200" b="1" i="1" dirty="0" err="1"/>
              <a:t>rhs_child</a:t>
            </a:r>
            <a:r>
              <a:rPr lang="en-US" altLang="zh-CN" sz="1200" b="1" i="1" dirty="0"/>
              <a:t>|</a:t>
            </a:r>
            <a:r>
              <a:rPr lang="en-US" altLang="zh-CN" sz="1200" dirty="0"/>
              <a:t> (</a:t>
            </a:r>
            <a:r>
              <a:rPr lang="en-US" altLang="zh-CN" sz="1200" i="1" dirty="0"/>
              <a:t>+1 </a:t>
            </a:r>
            <a:r>
              <a:rPr lang="en-US" altLang="zh-CN" sz="1200" dirty="0"/>
              <a:t>when </a:t>
            </a:r>
            <a:r>
              <a:rPr lang="en-US" altLang="zh-CN" sz="1200" i="1" dirty="0"/>
              <a:t>|partition|</a:t>
            </a:r>
            <a:r>
              <a:rPr lang="en-US" altLang="zh-CN" sz="1200" dirty="0"/>
              <a:t> is odd).</a:t>
            </a:r>
            <a:endParaRPr lang="en-US" altLang="zh-CN" sz="1100" b="1" dirty="0"/>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idx="1"/>
              </p:nvPr>
            </p:nvSpPr>
            <p:spPr>
              <a:xfrm>
                <a:off x="754743" y="1196521"/>
                <a:ext cx="5525407" cy="3269117"/>
              </a:xfrm>
            </p:spPr>
            <p:txBody>
              <a:bodyPr/>
              <a:lstStyle/>
              <a:p>
                <a:pPr algn="just">
                  <a:spcBef>
                    <a:spcPts val="0"/>
                  </a:spcBef>
                  <a:spcAft>
                    <a:spcPts val="600"/>
                  </a:spcAft>
                </a:pPr>
                <a:r>
                  <a:rPr lang="en-US" altLang="zh-CN" sz="1200" dirty="0"/>
                  <a:t>The NCP has two different formulations depending on whether a feature is </a:t>
                </a:r>
                <a:r>
                  <a:rPr lang="en-US" altLang="zh-CN" sz="1200" b="1" dirty="0"/>
                  <a:t>numeric</a:t>
                </a:r>
                <a:r>
                  <a:rPr lang="en-US" altLang="zh-CN" sz="1200" dirty="0"/>
                  <a:t> or categorical.</a:t>
                </a:r>
                <a:endParaRPr lang="en-US" altLang="zh-CN" sz="1200" dirty="0"/>
              </a:p>
              <a:p>
                <a:pPr algn="just">
                  <a:spcBef>
                    <a:spcPts val="0"/>
                  </a:spcBef>
                  <a:spcAft>
                    <a:spcPts val="600"/>
                  </a:spcAft>
                </a:pPr>
                <a:r>
                  <a:rPr lang="en-US" altLang="zh-CN" sz="1200" dirty="0"/>
                  <a:t>Given a table </a:t>
                </a:r>
                <a14:m>
                  <m:oMath xmlns:m="http://schemas.openxmlformats.org/officeDocument/2006/math">
                    <m:r>
                      <a:rPr lang="en-US" altLang="zh-CN" sz="1200" b="0" i="1" smtClean="0">
                        <a:latin typeface="Cambria Math" panose="02040503050406030204" pitchFamily="18" charset="0"/>
                      </a:rPr>
                      <m:t>𝑇</m:t>
                    </m:r>
                  </m:oMath>
                </a14:m>
                <a:r>
                  <a:rPr lang="en-US" altLang="zh-CN" sz="1200" dirty="0"/>
                  <a:t> with Quasi-Identifiers</a:t>
                </a:r>
                <a14:m>
                  <m:oMath xmlns:m="http://schemas.openxmlformats.org/officeDocument/2006/math">
                    <m:r>
                      <a:rPr lang="en-US" altLang="zh-CN" sz="1200" i="1" smtClean="0">
                        <a:latin typeface="Cambria Math" panose="02040503050406030204" pitchFamily="18" charset="0"/>
                      </a:rPr>
                      <m:t> </m:t>
                    </m:r>
                    <m:r>
                      <a:rPr lang="en-US" altLang="zh-CN" sz="1200" b="0" i="1" smtClean="0">
                        <a:latin typeface="Cambria Math" panose="02040503050406030204" pitchFamily="18" charset="0"/>
                      </a:rPr>
                      <m:t>𝐴</m:t>
                    </m:r>
                    <m:r>
                      <a:rPr lang="en-US" altLang="zh-CN" sz="1200" b="0" i="1" smtClean="0">
                        <a:latin typeface="Cambria Math" panose="02040503050406030204" pitchFamily="18" charset="0"/>
                      </a:rPr>
                      <m:t>=(</m:t>
                    </m:r>
                    <m:r>
                      <a:rPr lang="en-US" altLang="zh-CN" sz="1200" i="1">
                        <a:latin typeface="Cambria Math" panose="02040503050406030204" pitchFamily="18" charset="0"/>
                      </a:rPr>
                      <m:t>𝐴</m:t>
                    </m:r>
                    <m:r>
                      <a:rPr lang="en-US" altLang="zh-CN" sz="1200" i="1" baseline="-25000">
                        <a:latin typeface="Cambria Math" panose="02040503050406030204" pitchFamily="18" charset="0"/>
                      </a:rPr>
                      <m:t>1</m:t>
                    </m:r>
                    <m:r>
                      <a:rPr lang="en-US" altLang="zh-CN" sz="1200" i="1">
                        <a:latin typeface="Cambria Math" panose="02040503050406030204" pitchFamily="18" charset="0"/>
                      </a:rPr>
                      <m:t>, </m:t>
                    </m:r>
                    <m:r>
                      <a:rPr lang="en-US" altLang="zh-CN" sz="1200" i="1">
                        <a:latin typeface="Cambria Math" panose="02040503050406030204" pitchFamily="18" charset="0"/>
                      </a:rPr>
                      <m:t>𝐴</m:t>
                    </m:r>
                    <m:r>
                      <a:rPr lang="en-US" altLang="zh-CN" sz="1200" i="1" baseline="-25000">
                        <a:latin typeface="Cambria Math" panose="02040503050406030204" pitchFamily="18" charset="0"/>
                      </a:rPr>
                      <m:t>2</m:t>
                    </m:r>
                    <m:r>
                      <a:rPr lang="en-US" altLang="zh-CN" sz="1200" i="1">
                        <a:latin typeface="Cambria Math" panose="02040503050406030204" pitchFamily="18" charset="0"/>
                      </a:rPr>
                      <m:t>, . . . , </m:t>
                    </m:r>
                    <m:r>
                      <a:rPr lang="en-US" altLang="zh-CN" sz="1200" i="1">
                        <a:latin typeface="Cambria Math" panose="02040503050406030204" pitchFamily="18" charset="0"/>
                      </a:rPr>
                      <m:t>𝐴𝑛</m:t>
                    </m:r>
                    <m:r>
                      <a:rPr lang="en-US" altLang="zh-CN" sz="1200" i="1">
                        <a:latin typeface="Cambria Math" panose="02040503050406030204" pitchFamily="18" charset="0"/>
                      </a:rPr>
                      <m:t>)</m:t>
                    </m:r>
                  </m:oMath>
                </a14:m>
                <a:r>
                  <a:rPr lang="en-US" altLang="zh-CN" sz="1200" dirty="0"/>
                  <a:t>, where all attributes are numeric. Suppose a tuple </a:t>
                </a:r>
                <a14:m>
                  <m:oMath xmlns:m="http://schemas.openxmlformats.org/officeDocument/2006/math">
                    <m:r>
                      <a:rPr lang="en-US" altLang="zh-CN" sz="1200" b="0" i="1" smtClean="0">
                        <a:latin typeface="Cambria Math" panose="02040503050406030204" pitchFamily="18" charset="0"/>
                      </a:rPr>
                      <m:t>𝑡</m:t>
                    </m:r>
                    <m:r>
                      <a:rPr lang="en-US" altLang="zh-CN" sz="1200" i="1">
                        <a:latin typeface="Cambria Math" panose="02040503050406030204" pitchFamily="18" charset="0"/>
                      </a:rPr>
                      <m:t>=</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𝑋</m:t>
                    </m:r>
                    <m:r>
                      <a:rPr lang="en-US" altLang="zh-CN" sz="1200" i="1" baseline="-25000">
                        <a:latin typeface="Cambria Math" panose="02040503050406030204" pitchFamily="18" charset="0"/>
                      </a:rPr>
                      <m:t>1</m:t>
                    </m:r>
                    <m:r>
                      <a:rPr lang="en-US" altLang="zh-CN" sz="1200" i="1">
                        <a:latin typeface="Cambria Math" panose="02040503050406030204" pitchFamily="18" charset="0"/>
                      </a:rPr>
                      <m:t>, </m:t>
                    </m:r>
                    <m:r>
                      <a:rPr lang="en-US" altLang="zh-CN" sz="1200" b="0" i="1" smtClean="0">
                        <a:latin typeface="Cambria Math" panose="02040503050406030204" pitchFamily="18" charset="0"/>
                      </a:rPr>
                      <m:t>𝑋</m:t>
                    </m:r>
                    <m:r>
                      <a:rPr lang="en-US" altLang="zh-CN" sz="1200" i="1" baseline="-25000">
                        <a:latin typeface="Cambria Math" panose="02040503050406030204" pitchFamily="18" charset="0"/>
                      </a:rPr>
                      <m:t>2</m:t>
                    </m:r>
                    <m:r>
                      <a:rPr lang="en-US" altLang="zh-CN" sz="1200" i="1">
                        <a:latin typeface="Cambria Math" panose="02040503050406030204" pitchFamily="18" charset="0"/>
                      </a:rPr>
                      <m:t>, . . . , </m:t>
                    </m:r>
                    <m:r>
                      <a:rPr lang="en-US" altLang="zh-CN" sz="1200" b="0" i="1" smtClean="0">
                        <a:latin typeface="Cambria Math" panose="02040503050406030204" pitchFamily="18" charset="0"/>
                      </a:rPr>
                      <m:t>𝑋</m:t>
                    </m:r>
                    <m:r>
                      <a:rPr lang="en-US" altLang="zh-CN" sz="1200" i="1" baseline="-25000">
                        <a:latin typeface="Cambria Math" panose="02040503050406030204" pitchFamily="18" charset="0"/>
                      </a:rPr>
                      <m:t>𝑛</m:t>
                    </m:r>
                    <m:r>
                      <a:rPr lang="en-US" altLang="zh-CN" sz="1200" b="0" i="1" smtClean="0">
                        <a:latin typeface="Cambria Math" panose="02040503050406030204" pitchFamily="18" charset="0"/>
                      </a:rPr>
                      <m:t>}</m:t>
                    </m:r>
                    <m:r>
                      <a:rPr lang="el-GR" altLang="zh-CN" sz="1200" i="1">
                        <a:latin typeface="Cambria Math" panose="02040503050406030204" pitchFamily="18" charset="0"/>
                      </a:rPr>
                      <m:t> </m:t>
                    </m:r>
                  </m:oMath>
                </a14:m>
                <a:r>
                  <a:rPr lang="en-US" altLang="zh-CN" sz="1200" dirty="0"/>
                  <a:t>is generalized to tuple </a:t>
                </a:r>
                <a14:m>
                  <m:oMath xmlns:m="http://schemas.openxmlformats.org/officeDocument/2006/math">
                    <m:r>
                      <a:rPr lang="en-US" altLang="zh-CN" sz="1200" i="1">
                        <a:latin typeface="Cambria Math" panose="02040503050406030204" pitchFamily="18" charset="0"/>
                      </a:rPr>
                      <m:t>𝑡</m:t>
                    </m:r>
                    <m:r>
                      <a:rPr lang="en-US" altLang="zh-CN" sz="1200" b="0" i="1" smtClean="0">
                        <a:latin typeface="Cambria Math" panose="02040503050406030204" pitchFamily="18" charset="0"/>
                      </a:rPr>
                      <m:t>′</m:t>
                    </m:r>
                    <m:r>
                      <a:rPr lang="en-US" altLang="zh-CN" sz="1200" i="1">
                        <a:latin typeface="Cambria Math" panose="02040503050406030204" pitchFamily="18" charset="0"/>
                      </a:rPr>
                      <m:t>=</m:t>
                    </m:r>
                    <m:r>
                      <a:rPr lang="en-US" altLang="zh-CN" sz="1200" i="1" smtClean="0">
                        <a:latin typeface="Cambria Math" panose="02040503050406030204" pitchFamily="18" charset="0"/>
                      </a:rPr>
                      <m:t> </m:t>
                    </m:r>
                    <m:d>
                      <m:dPr>
                        <m:begChr m:val="{"/>
                        <m:endChr m:val="}"/>
                        <m:ctrlPr>
                          <a:rPr lang="pl-PL" altLang="zh-CN" sz="1200" i="1">
                            <a:latin typeface="Cambria Math" panose="02040503050406030204" pitchFamily="18" charset="0"/>
                          </a:rPr>
                        </m:ctrlPr>
                      </m:dPr>
                      <m:e>
                        <m:d>
                          <m:dPr>
                            <m:begChr m:val="["/>
                            <m:endChr m:val="]"/>
                            <m:ctrlPr>
                              <a:rPr lang="pl-PL" altLang="zh-CN" sz="1200" i="1">
                                <a:latin typeface="Cambria Math" panose="02040503050406030204" pitchFamily="18" charset="0"/>
                              </a:rPr>
                            </m:ctrlPr>
                          </m:dPr>
                          <m:e>
                            <m:r>
                              <a:rPr lang="pl-PL" altLang="zh-CN" sz="1200" i="1">
                                <a:latin typeface="Cambria Math" panose="02040503050406030204" pitchFamily="18" charset="0"/>
                              </a:rPr>
                              <m:t>𝑦</m:t>
                            </m:r>
                            <m:r>
                              <a:rPr lang="pl-PL" altLang="zh-CN" sz="1200" i="1" baseline="-25000">
                                <a:latin typeface="Cambria Math" panose="02040503050406030204" pitchFamily="18" charset="0"/>
                              </a:rPr>
                              <m:t>1</m:t>
                            </m:r>
                            <m:r>
                              <a:rPr lang="pl-PL" altLang="zh-CN" sz="1200" i="1">
                                <a:latin typeface="Cambria Math" panose="02040503050406030204" pitchFamily="18" charset="0"/>
                              </a:rPr>
                              <m:t>, </m:t>
                            </m:r>
                            <m:r>
                              <a:rPr lang="pl-PL" altLang="zh-CN" sz="1200" i="1">
                                <a:latin typeface="Cambria Math" panose="02040503050406030204" pitchFamily="18" charset="0"/>
                              </a:rPr>
                              <m:t>𝑧</m:t>
                            </m:r>
                            <m:r>
                              <a:rPr lang="pl-PL" altLang="zh-CN" sz="1200" i="1" baseline="-25000">
                                <a:latin typeface="Cambria Math" panose="02040503050406030204" pitchFamily="18" charset="0"/>
                              </a:rPr>
                              <m:t>1</m:t>
                            </m:r>
                          </m:e>
                        </m:d>
                        <m:r>
                          <a:rPr lang="pl-PL" altLang="zh-CN" sz="1200" i="1">
                            <a:latin typeface="Cambria Math" panose="02040503050406030204" pitchFamily="18" charset="0"/>
                          </a:rPr>
                          <m:t>, </m:t>
                        </m:r>
                        <m:d>
                          <m:dPr>
                            <m:begChr m:val="["/>
                            <m:endChr m:val="]"/>
                            <m:ctrlPr>
                              <a:rPr lang="pl-PL" altLang="zh-CN" sz="1200" i="1">
                                <a:latin typeface="Cambria Math" panose="02040503050406030204" pitchFamily="18" charset="0"/>
                              </a:rPr>
                            </m:ctrlPr>
                          </m:dPr>
                          <m:e>
                            <m:r>
                              <a:rPr lang="pl-PL" altLang="zh-CN" sz="1200" i="1">
                                <a:latin typeface="Cambria Math" panose="02040503050406030204" pitchFamily="18" charset="0"/>
                              </a:rPr>
                              <m:t>𝑦</m:t>
                            </m:r>
                            <m:r>
                              <a:rPr lang="pl-PL" altLang="zh-CN" sz="1200" i="1" baseline="-25000">
                                <a:latin typeface="Cambria Math" panose="02040503050406030204" pitchFamily="18" charset="0"/>
                              </a:rPr>
                              <m:t>2</m:t>
                            </m:r>
                            <m:r>
                              <a:rPr lang="pl-PL" altLang="zh-CN" sz="1200" i="1">
                                <a:latin typeface="Cambria Math" panose="02040503050406030204" pitchFamily="18" charset="0"/>
                              </a:rPr>
                              <m:t>, </m:t>
                            </m:r>
                            <m:r>
                              <a:rPr lang="pl-PL" altLang="zh-CN" sz="1200" i="1">
                                <a:latin typeface="Cambria Math" panose="02040503050406030204" pitchFamily="18" charset="0"/>
                              </a:rPr>
                              <m:t>𝑧</m:t>
                            </m:r>
                            <m:r>
                              <a:rPr lang="pl-PL" altLang="zh-CN" sz="1200" i="1" baseline="-25000">
                                <a:latin typeface="Cambria Math" panose="02040503050406030204" pitchFamily="18" charset="0"/>
                              </a:rPr>
                              <m:t>2</m:t>
                            </m:r>
                          </m:e>
                        </m:d>
                        <m:r>
                          <a:rPr lang="pl-PL" altLang="zh-CN" sz="1200" i="1">
                            <a:latin typeface="Cambria Math" panose="02040503050406030204" pitchFamily="18" charset="0"/>
                          </a:rPr>
                          <m:t>, . . . ,</m:t>
                        </m:r>
                        <m:d>
                          <m:dPr>
                            <m:begChr m:val="["/>
                            <m:endChr m:val="]"/>
                            <m:ctrlPr>
                              <a:rPr lang="pl-PL" altLang="zh-CN" sz="1200" i="1">
                                <a:latin typeface="Cambria Math" panose="02040503050406030204" pitchFamily="18" charset="0"/>
                              </a:rPr>
                            </m:ctrlPr>
                          </m:dPr>
                          <m:e>
                            <m:r>
                              <a:rPr lang="pl-PL" altLang="zh-CN" sz="1200" i="1">
                                <a:latin typeface="Cambria Math" panose="02040503050406030204" pitchFamily="18" charset="0"/>
                              </a:rPr>
                              <m:t>𝑦</m:t>
                            </m:r>
                            <m:r>
                              <m:rPr>
                                <m:sty m:val="p"/>
                              </m:rPr>
                              <a:rPr lang="en-US" altLang="zh-CN" sz="1200" i="1" baseline="-25000">
                                <a:latin typeface="Cambria Math" panose="02040503050406030204" pitchFamily="18" charset="0"/>
                              </a:rPr>
                              <m:t>n</m:t>
                            </m:r>
                            <m:r>
                              <a:rPr lang="pl-PL" altLang="zh-CN" sz="1200" i="1">
                                <a:latin typeface="Cambria Math" panose="02040503050406030204" pitchFamily="18" charset="0"/>
                              </a:rPr>
                              <m:t>, </m:t>
                            </m:r>
                            <m:r>
                              <a:rPr lang="pl-PL" altLang="zh-CN" sz="1200" i="1">
                                <a:latin typeface="Cambria Math" panose="02040503050406030204" pitchFamily="18" charset="0"/>
                              </a:rPr>
                              <m:t>𝑧𝑛</m:t>
                            </m:r>
                          </m:e>
                        </m:d>
                      </m:e>
                    </m:d>
                  </m:oMath>
                </a14:m>
                <a:r>
                  <a:rPr lang="en-US" altLang="zh-CN" sz="1200" dirty="0"/>
                  <a:t>, such that </a:t>
                </a:r>
                <a14:m>
                  <m:oMath xmlns:m="http://schemas.openxmlformats.org/officeDocument/2006/math">
                    <m:r>
                      <a:rPr lang="en-US" altLang="zh-CN" sz="1200" i="1">
                        <a:latin typeface="Cambria Math" panose="02040503050406030204" pitchFamily="18" charset="0"/>
                      </a:rPr>
                      <m:t>𝑦</m:t>
                    </m:r>
                    <m:r>
                      <a:rPr lang="en-US" altLang="zh-CN" sz="1200" i="1" baseline="-25000">
                        <a:latin typeface="Cambria Math" panose="02040503050406030204" pitchFamily="18" charset="0"/>
                      </a:rPr>
                      <m:t>𝑖</m:t>
                    </m:r>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𝑥</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𝑧</m:t>
                        </m:r>
                      </m:e>
                      <m:sub>
                        <m:r>
                          <a:rPr lang="en-US" altLang="zh-CN" sz="1200" i="1">
                            <a:latin typeface="Cambria Math" panose="02040503050406030204" pitchFamily="18" charset="0"/>
                          </a:rPr>
                          <m:t>𝑖</m:t>
                        </m:r>
                      </m:sub>
                    </m:sSub>
                  </m:oMath>
                </a14:m>
                <a:r>
                  <a:rPr lang="en-US" altLang="zh-CN" sz="1200" dirty="0"/>
                  <a:t>, </a:t>
                </a:r>
                <a14:m>
                  <m:oMath xmlns:m="http://schemas.openxmlformats.org/officeDocument/2006/math">
                    <m:r>
                      <a:rPr lang="en-US" altLang="zh-CN" sz="1200" i="1">
                        <a:latin typeface="Cambria Math" panose="02040503050406030204" pitchFamily="18" charset="0"/>
                      </a:rPr>
                      <m:t>∀</m:t>
                    </m:r>
                    <m:r>
                      <a:rPr lang="en-US" altLang="zh-CN" sz="1200" i="1">
                        <a:latin typeface="Cambria Math" panose="02040503050406030204" pitchFamily="18" charset="0"/>
                      </a:rPr>
                      <m:t>1</m:t>
                    </m:r>
                    <m:r>
                      <a:rPr lang="en-US" altLang="zh-CN" sz="1200" i="1">
                        <a:latin typeface="Cambria Math" panose="02040503050406030204" pitchFamily="18" charset="0"/>
                      </a:rPr>
                      <m:t>≤</m:t>
                    </m:r>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𝑛</m:t>
                    </m:r>
                  </m:oMath>
                </a14:m>
                <a:r>
                  <a:rPr lang="en-US" altLang="zh-CN" sz="1200" dirty="0"/>
                  <a:t>. On attribute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𝑖</m:t>
                        </m:r>
                      </m:sub>
                    </m:sSub>
                  </m:oMath>
                </a14:m>
                <a:r>
                  <a:rPr lang="en-US" altLang="zh-CN" sz="1200" dirty="0"/>
                  <a:t>, the normalized certainty penalty is defined as</a:t>
                </a:r>
                <a:endParaRPr lang="en-US" altLang="zh-CN" sz="1200" dirty="0"/>
              </a:p>
              <a:p>
                <a:pPr marL="0" indent="0" algn="just">
                  <a:spcBef>
                    <a:spcPts val="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i="1">
                              <a:latin typeface="Cambria Math" panose="02040503050406030204" pitchFamily="18" charset="0"/>
                            </a:rPr>
                            <m:t>𝑁𝐶𝑃</m:t>
                          </m:r>
                        </m:e>
                        <m:sub>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𝐴</m:t>
                              </m:r>
                            </m:e>
                            <m:sub>
                              <m:r>
                                <a:rPr lang="en-US" altLang="zh-CN" sz="1200" b="0" i="1" smtClean="0">
                                  <a:latin typeface="Cambria Math" panose="02040503050406030204" pitchFamily="18" charset="0"/>
                                </a:rPr>
                                <m:t>𝑖</m:t>
                              </m:r>
                            </m:sub>
                          </m:sSub>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𝑧</m:t>
                              </m:r>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𝑖</m:t>
                              </m:r>
                            </m:sub>
                          </m:sSub>
                        </m:num>
                        <m:den>
                          <m:d>
                            <m:dPr>
                              <m:begChr m:val="|"/>
                              <m:endChr m:val="|"/>
                              <m:ctrlPr>
                                <a:rPr lang="en-US" altLang="zh-CN" sz="1200" b="0" i="1" smtClean="0">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𝑖</m:t>
                                  </m:r>
                                </m:sub>
                              </m:sSub>
                            </m:e>
                          </m:d>
                        </m:den>
                      </m:f>
                    </m:oMath>
                  </m:oMathPara>
                </a14:m>
                <a:endParaRPr lang="en-US" altLang="zh-CN" sz="1200" dirty="0"/>
              </a:p>
              <a:p>
                <a:pPr marL="323850" indent="0" algn="just">
                  <a:spcBef>
                    <a:spcPts val="0"/>
                  </a:spcBef>
                  <a:spcAft>
                    <a:spcPts val="600"/>
                  </a:spcAft>
                  <a:buNone/>
                </a:pPr>
                <a:r>
                  <a:rPr lang="en-US" altLang="zh-CN" sz="1200" dirty="0"/>
                  <a:t>where </a:t>
                </a:r>
                <a14:m>
                  <m:oMath xmlns:m="http://schemas.openxmlformats.org/officeDocument/2006/math">
                    <m:d>
                      <m:dPr>
                        <m:begChr m:val="|"/>
                        <m:endChr m:val="|"/>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𝑖</m:t>
                            </m:r>
                          </m:sub>
                        </m:sSub>
                      </m:e>
                    </m:d>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𝑚𝑎𝑥</m:t>
                        </m:r>
                      </m:e>
                      <m:sub>
                        <m:r>
                          <a:rPr lang="en-US" altLang="zh-CN" sz="1200" b="0" i="1" smtClean="0">
                            <a:latin typeface="Cambria Math" panose="02040503050406030204" pitchFamily="18" charset="0"/>
                          </a:rPr>
                          <m:t>𝑡</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𝑇</m:t>
                        </m:r>
                      </m:sub>
                    </m:sSub>
                    <m:d>
                      <m:dPr>
                        <m:begChr m:val="{"/>
                        <m:endChr m:val="}"/>
                        <m:ctrlPr>
                          <a:rPr lang="en-US" altLang="zh-CN" sz="1200" b="0" i="1" smtClean="0">
                            <a:latin typeface="Cambria Math" panose="02040503050406030204" pitchFamily="18" charset="0"/>
                            <a:ea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𝑡</m:t>
                            </m:r>
                            <m:r>
                              <a:rPr lang="en-US" altLang="zh-CN" sz="1200" i="1">
                                <a:latin typeface="Cambria Math" panose="02040503050406030204" pitchFamily="18" charset="0"/>
                              </a:rPr>
                              <m:t>.</m:t>
                            </m:r>
                            <m:r>
                              <a:rPr lang="en-US" altLang="zh-CN" sz="1200" i="1">
                                <a:latin typeface="Cambria Math" panose="02040503050406030204" pitchFamily="18" charset="0"/>
                              </a:rPr>
                              <m:t>𝐴</m:t>
                            </m:r>
                          </m:e>
                          <m:sub>
                            <m:r>
                              <a:rPr lang="en-US" altLang="zh-CN" sz="1200" i="1">
                                <a:latin typeface="Cambria Math" panose="02040503050406030204" pitchFamily="18" charset="0"/>
                              </a:rPr>
                              <m:t>𝑖</m:t>
                            </m:r>
                          </m:sub>
                        </m:sSub>
                      </m:e>
                    </m:d>
                    <m:r>
                      <a:rPr lang="en-US" altLang="zh-CN" sz="1200" b="0" i="1"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𝑚</m:t>
                        </m:r>
                        <m:r>
                          <a:rPr lang="en-US" altLang="zh-CN" sz="1200" b="0" i="1" smtClean="0">
                            <a:latin typeface="Cambria Math" panose="02040503050406030204" pitchFamily="18" charset="0"/>
                          </a:rPr>
                          <m:t>𝑖𝑛</m:t>
                        </m:r>
                      </m:e>
                      <m:sub>
                        <m:r>
                          <a:rPr lang="en-US" altLang="zh-CN" sz="1200" i="1">
                            <a:latin typeface="Cambria Math" panose="02040503050406030204" pitchFamily="18" charset="0"/>
                          </a:rPr>
                          <m:t>𝑡</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𝑇</m:t>
                        </m:r>
                      </m:sub>
                    </m:sSub>
                    <m:d>
                      <m:dPr>
                        <m:begChr m:val="{"/>
                        <m:endChr m:val="}"/>
                        <m:ctrlPr>
                          <a:rPr lang="en-US" altLang="zh-CN" sz="1200" i="1" smtClean="0">
                            <a:latin typeface="Cambria Math" panose="02040503050406030204" pitchFamily="18" charset="0"/>
                            <a:ea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𝑡</m:t>
                            </m:r>
                            <m:r>
                              <a:rPr lang="en-US" altLang="zh-CN" sz="1200" i="1">
                                <a:latin typeface="Cambria Math" panose="02040503050406030204" pitchFamily="18" charset="0"/>
                              </a:rPr>
                              <m:t>.</m:t>
                            </m:r>
                            <m:r>
                              <a:rPr lang="en-US" altLang="zh-CN" sz="1200" i="1">
                                <a:latin typeface="Cambria Math" panose="02040503050406030204" pitchFamily="18" charset="0"/>
                              </a:rPr>
                              <m:t>𝐴</m:t>
                            </m:r>
                          </m:e>
                          <m:sub>
                            <m:r>
                              <a:rPr lang="en-US" altLang="zh-CN" sz="1200" i="1">
                                <a:latin typeface="Cambria Math" panose="02040503050406030204" pitchFamily="18" charset="0"/>
                              </a:rPr>
                              <m:t>𝑖</m:t>
                            </m:r>
                          </m:sub>
                        </m:sSub>
                      </m:e>
                    </m:d>
                  </m:oMath>
                </a14:m>
                <a:r>
                  <a:rPr lang="en-US" altLang="zh-CN" sz="1200" dirty="0"/>
                  <a:t> is the range of all tuples on attribute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𝑖</m:t>
                        </m:r>
                      </m:sub>
                    </m:sSub>
                  </m:oMath>
                </a14:m>
                <a:r>
                  <a:rPr lang="en-US" altLang="zh-CN" sz="1200" dirty="0"/>
                  <a:t>.</a:t>
                </a:r>
                <a:endParaRPr lang="en-US" altLang="zh-CN" sz="1200"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p:txBody>
          </p:sp>
        </mc:Choice>
        <mc:Fallback>
          <p:sp>
            <p:nvSpPr>
              <p:cNvPr id="2" name="文本占位符 1"/>
              <p:cNvSpPr>
                <a:spLocks noRot="1" noChangeAspect="1" noMove="1" noResize="1" noEditPoints="1" noAdjustHandles="1" noChangeArrowheads="1" noChangeShapeType="1" noTextEdit="1"/>
              </p:cNvSpPr>
              <p:nvPr>
                <p:ph type="body" idx="1"/>
              </p:nvPr>
            </p:nvSpPr>
            <p:spPr>
              <a:xfrm>
                <a:off x="754743" y="1196521"/>
                <a:ext cx="5525407" cy="3269117"/>
              </a:xfrm>
              <a:blipFill rotWithShape="1">
                <a:blip r:embed="rId1"/>
                <a:stretch>
                  <a:fillRect l="-7" t="-1210" b="-10149"/>
                </a:stretch>
              </a:blipFill>
            </p:spPr>
            <p:txBody>
              <a:bodyPr/>
              <a:lstStyle/>
              <a:p>
                <a:r>
                  <a:rPr lang="zh-CN" altLang="en-US">
                    <a:noFill/>
                  </a:rPr>
                  <a:t> </a:t>
                </a:r>
              </a:p>
            </p:txBody>
          </p:sp>
        </mc:Fallback>
      </mc:AlternateContent>
      <p:sp>
        <p:nvSpPr>
          <p:cNvPr id="3" name="标题 2"/>
          <p:cNvSpPr>
            <a:spLocks noGrp="1"/>
          </p:cNvSpPr>
          <p:nvPr>
            <p:ph type="title"/>
          </p:nvPr>
        </p:nvSpPr>
        <p:spPr>
          <a:xfrm>
            <a:off x="754743" y="432706"/>
            <a:ext cx="5698593" cy="647293"/>
          </a:xfrm>
        </p:spPr>
        <p:txBody>
          <a:bodyPr/>
          <a:lstStyle/>
          <a:p>
            <a:r>
              <a:rPr lang="zh-CN" altLang="en-US" dirty="0"/>
              <a:t>评价指标 </a:t>
            </a:r>
            <a:r>
              <a:rPr lang="en-US" altLang="zh-CN" dirty="0"/>
              <a:t>Normalized Certainty Penalty (NCP)</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
        <p:nvSpPr>
          <p:cNvPr id="5" name="文本框 4"/>
          <p:cNvSpPr txBox="1"/>
          <p:nvPr/>
        </p:nvSpPr>
        <p:spPr>
          <a:xfrm>
            <a:off x="273744" y="4367557"/>
            <a:ext cx="6249501" cy="400110"/>
          </a:xfrm>
          <a:prstGeom prst="rect">
            <a:avLst/>
          </a:prstGeom>
          <a:noFill/>
        </p:spPr>
        <p:txBody>
          <a:bodyPr wrap="square">
            <a:spAutoFit/>
          </a:bodyPr>
          <a:lstStyle/>
          <a:p>
            <a:r>
              <a:rPr lang="en-US" altLang="zh-CN" sz="1000" dirty="0">
                <a:latin typeface="Times New Roman" panose="02020603050405020304" pitchFamily="18" charset="0"/>
                <a:cs typeface="Times New Roman" panose="02020603050405020304" pitchFamily="18" charset="0"/>
              </a:rPr>
              <a:t>Xu J, Wang W, Pei J, et al. Utility-based anonymization using local recoding[C]//Proceedings of the 12th ACM SIGKDD international conference on Knowledge discovery and data mining. 2006: 785-790.</a:t>
            </a:r>
            <a:endParaRPr lang="en-US" altLang="zh-CN" sz="1000"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idx="1"/>
              </p:nvPr>
            </p:nvSpPr>
            <p:spPr>
              <a:xfrm>
                <a:off x="754743" y="1196521"/>
                <a:ext cx="5525407" cy="3269117"/>
              </a:xfrm>
            </p:spPr>
            <p:txBody>
              <a:bodyPr/>
              <a:lstStyle/>
              <a:p>
                <a:pPr algn="just">
                  <a:spcBef>
                    <a:spcPts val="0"/>
                  </a:spcBef>
                  <a:spcAft>
                    <a:spcPts val="600"/>
                  </a:spcAft>
                </a:pPr>
                <a:r>
                  <a:rPr lang="en-US" altLang="zh-CN" sz="1200" dirty="0"/>
                  <a:t>The NCP has two different formulations depending on whether a feature is numeric or </a:t>
                </a:r>
                <a:r>
                  <a:rPr lang="en-US" altLang="zh-CN" sz="1200" b="1" dirty="0"/>
                  <a:t>categorical</a:t>
                </a:r>
                <a:r>
                  <a:rPr lang="en-US" altLang="zh-CN" sz="1200" dirty="0"/>
                  <a:t>.</a:t>
                </a:r>
                <a:endParaRPr lang="en-US" altLang="zh-CN" sz="1200" dirty="0"/>
              </a:p>
              <a:p>
                <a:pPr algn="just">
                  <a:spcBef>
                    <a:spcPts val="0"/>
                  </a:spcBef>
                  <a:spcAft>
                    <a:spcPts val="600"/>
                  </a:spcAft>
                </a:pPr>
                <a:r>
                  <a:rPr lang="en-US" altLang="zh-CN" sz="1200" dirty="0"/>
                  <a:t>When an attribute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𝑖</m:t>
                        </m:r>
                      </m:sub>
                    </m:sSub>
                  </m:oMath>
                </a14:m>
                <a:r>
                  <a:rPr lang="en-US" altLang="zh-CN" sz="1200" dirty="0"/>
                  <a:t> is categorical, instead, the NCP is computed in a different way</a:t>
                </a:r>
                <a:endParaRPr lang="en-US" altLang="zh-CN" sz="1200" dirty="0"/>
              </a:p>
              <a:p>
                <a:pPr marL="0" indent="0" algn="just">
                  <a:spcBef>
                    <a:spcPts val="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i="1">
                              <a:latin typeface="Cambria Math" panose="02040503050406030204" pitchFamily="18" charset="0"/>
                            </a:rPr>
                            <m:t>𝑁𝐶𝑃</m:t>
                          </m:r>
                        </m:e>
                        <m:sub>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𝐴</m:t>
                              </m:r>
                            </m:e>
                            <m:sub>
                              <m:r>
                                <a:rPr lang="en-US" altLang="zh-CN" sz="1200" b="0" i="1" smtClean="0">
                                  <a:latin typeface="Cambria Math" panose="02040503050406030204" pitchFamily="18" charset="0"/>
                                </a:rPr>
                                <m:t>𝑖</m:t>
                              </m:r>
                            </m:sub>
                          </m:sSub>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d>
                            <m:dPr>
                              <m:begChr m:val="|"/>
                              <m:endChr m:val="|"/>
                              <m:ctrlPr>
                                <a:rPr lang="en-US" altLang="zh-CN" sz="1200" b="0" i="1" smtClean="0">
                                  <a:latin typeface="Cambria Math" panose="02040503050406030204" pitchFamily="18" charset="0"/>
                                </a:rPr>
                              </m:ctrlPr>
                            </m:dPr>
                            <m:e>
                              <m:r>
                                <a:rPr lang="en-US" altLang="zh-CN" sz="1200" i="1">
                                  <a:latin typeface="Cambria Math" panose="02040503050406030204" pitchFamily="18" charset="0"/>
                                </a:rPr>
                                <m:t>𝑢</m:t>
                              </m:r>
                            </m:e>
                          </m:d>
                        </m:num>
                        <m:den>
                          <m:d>
                            <m:dPr>
                              <m:begChr m:val="|"/>
                              <m:endChr m:val="|"/>
                              <m:ctrlPr>
                                <a:rPr lang="en-US" altLang="zh-CN" sz="1200" b="0" i="1" smtClean="0">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𝑖</m:t>
                                  </m:r>
                                </m:sub>
                              </m:sSub>
                            </m:e>
                          </m:d>
                        </m:den>
                      </m:f>
                    </m:oMath>
                  </m:oMathPara>
                </a14:m>
                <a:endParaRPr lang="en-US" altLang="zh-CN" sz="1200" dirty="0"/>
              </a:p>
              <a:p>
                <a:pPr marL="323850" indent="0" algn="just">
                  <a:spcBef>
                    <a:spcPts val="0"/>
                  </a:spcBef>
                  <a:spcAft>
                    <a:spcPts val="600"/>
                  </a:spcAft>
                  <a:buNone/>
                </a:pPr>
                <a:r>
                  <a:rPr lang="en-US" altLang="zh-CN" sz="1200" dirty="0"/>
                  <a:t>where </a:t>
                </a:r>
                <a14:m>
                  <m:oMath xmlns:m="http://schemas.openxmlformats.org/officeDocument/2006/math">
                    <m:d>
                      <m:dPr>
                        <m:begChr m:val="|"/>
                        <m:endChr m:val="|"/>
                        <m:ctrlPr>
                          <a:rPr lang="en-US" altLang="zh-CN" sz="1200" i="1">
                            <a:latin typeface="Cambria Math" panose="02040503050406030204" pitchFamily="18" charset="0"/>
                          </a:rPr>
                        </m:ctrlPr>
                      </m:dPr>
                      <m:e>
                        <m:r>
                          <a:rPr lang="en-US" altLang="zh-CN" sz="1200" i="1">
                            <a:latin typeface="Cambria Math" panose="02040503050406030204" pitchFamily="18" charset="0"/>
                          </a:rPr>
                          <m:t>𝑢</m:t>
                        </m:r>
                      </m:e>
                    </m:d>
                  </m:oMath>
                </a14:m>
                <a:r>
                  <a:rPr lang="en-US" altLang="zh-CN" sz="1200" dirty="0"/>
                  <a:t> denotes the number of leaves of subtree </a:t>
                </a:r>
                <a14:m>
                  <m:oMath xmlns:m="http://schemas.openxmlformats.org/officeDocument/2006/math">
                    <m:r>
                      <a:rPr lang="en-US" altLang="zh-CN" sz="1200" i="1">
                        <a:latin typeface="Cambria Math" panose="02040503050406030204" pitchFamily="18" charset="0"/>
                      </a:rPr>
                      <m:t>𝑢</m:t>
                    </m:r>
                  </m:oMath>
                </a14:m>
                <a:r>
                  <a:rPr lang="en-US" altLang="zh-CN" sz="1200" dirty="0"/>
                  <a:t>, while </a:t>
                </a:r>
                <a14:m>
                  <m:oMath xmlns:m="http://schemas.openxmlformats.org/officeDocument/2006/math">
                    <m:d>
                      <m:dPr>
                        <m:begChr m:val="|"/>
                        <m:endChr m:val="|"/>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𝑖</m:t>
                            </m:r>
                          </m:sub>
                        </m:sSub>
                      </m:e>
                    </m:d>
                  </m:oMath>
                </a14:m>
                <a:r>
                  <a:rPr lang="en-US" altLang="zh-CN" sz="1200" dirty="0"/>
                  <a:t> indicates the number of values that can be assumed by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𝑖</m:t>
                        </m:r>
                      </m:sub>
                    </m:sSub>
                  </m:oMath>
                </a14:m>
                <a:r>
                  <a:rPr lang="en-US" altLang="zh-CN" sz="1200" dirty="0"/>
                  <a:t>. </a:t>
                </a:r>
                <a:endParaRPr lang="en-US" altLang="zh-CN" sz="1200" dirty="0"/>
              </a:p>
              <a:p>
                <a:pPr algn="just">
                  <a:spcBef>
                    <a:spcPts val="0"/>
                  </a:spcBef>
                  <a:spcAft>
                    <a:spcPts val="600"/>
                  </a:spcAft>
                </a:pPr>
                <a:r>
                  <a:rPr lang="en-US" altLang="zh-CN" sz="1200" dirty="0"/>
                  <a:t>Here, subtree </a:t>
                </a:r>
                <a:r>
                  <a:rPr lang="en-US" altLang="zh-CN" sz="1200" b="1" dirty="0"/>
                  <a:t>ab</a:t>
                </a:r>
                <a:r>
                  <a:rPr lang="en-US" altLang="zh-CN" sz="1200" dirty="0"/>
                  <a:t> will have </a:t>
                </a:r>
                <a14:m>
                  <m:oMath xmlns:m="http://schemas.openxmlformats.org/officeDocument/2006/math">
                    <m:d>
                      <m:dPr>
                        <m:begChr m:val="|"/>
                        <m:endChr m:val="|"/>
                        <m:ctrlPr>
                          <a:rPr lang="en-US" altLang="zh-CN" sz="1200" i="1">
                            <a:latin typeface="Cambria Math" panose="02040503050406030204" pitchFamily="18" charset="0"/>
                          </a:rPr>
                        </m:ctrlPr>
                      </m:dPr>
                      <m:e>
                        <m:r>
                          <a:rPr lang="en-US" altLang="zh-CN" sz="1200" i="1">
                            <a:latin typeface="Cambria Math" panose="02040503050406030204" pitchFamily="18" charset="0"/>
                          </a:rPr>
                          <m:t>𝑢</m:t>
                        </m:r>
                      </m:e>
                    </m:d>
                    <m:r>
                      <a:rPr lang="en-US" altLang="zh-CN" sz="1200" i="1">
                        <a:latin typeface="Cambria Math" panose="02040503050406030204" pitchFamily="18" charset="0"/>
                      </a:rPr>
                      <m:t>=</m:t>
                    </m:r>
                    <m:r>
                      <a:rPr lang="en-US" altLang="zh-CN" sz="1200" b="0" i="1" smtClean="0">
                        <a:latin typeface="Cambria Math" panose="02040503050406030204" pitchFamily="18" charset="0"/>
                      </a:rPr>
                      <m:t>2</m:t>
                    </m:r>
                  </m:oMath>
                </a14:m>
                <a:r>
                  <a:rPr lang="en-US" altLang="zh-CN" sz="1200" dirty="0"/>
                  <a:t>, while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m:t>
                    </m:r>
                    <m:r>
                      <a:rPr lang="en-US" altLang="zh-CN" sz="1200" i="1">
                        <a:latin typeface="Cambria Math" panose="02040503050406030204" pitchFamily="18" charset="0"/>
                      </a:rPr>
                      <m:t>5</m:t>
                    </m:r>
                  </m:oMath>
                </a14:m>
                <a:r>
                  <a:rPr lang="en-US" altLang="zh-CN" sz="1200" dirty="0"/>
                  <a:t>. This means that a generalization that puts together </a:t>
                </a:r>
                <a:r>
                  <a:rPr lang="en-US" altLang="zh-CN" sz="1200" b="1" dirty="0"/>
                  <a:t>a</a:t>
                </a:r>
                <a:r>
                  <a:rPr lang="en-US" altLang="zh-CN" sz="1200" dirty="0"/>
                  <a:t> and </a:t>
                </a:r>
                <a:r>
                  <a:rPr lang="en-US" altLang="zh-CN" sz="1200" b="1" dirty="0"/>
                  <a:t>b</a:t>
                </a:r>
                <a:r>
                  <a:rPr lang="en-US" altLang="zh-CN" sz="1200" dirty="0"/>
                  <a:t> yields a penalty of 2/5.</a:t>
                </a:r>
                <a:endParaRPr lang="en-US" altLang="zh-CN" sz="1200" dirty="0"/>
              </a:p>
              <a:p>
                <a:pPr algn="just">
                  <a:spcBef>
                    <a:spcPts val="0"/>
                  </a:spcBef>
                  <a:spcAft>
                    <a:spcPts val="600"/>
                  </a:spcAft>
                </a:pPr>
                <a:endParaRPr lang="en-US" altLang="zh-CN" sz="1200"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p:txBody>
          </p:sp>
        </mc:Choice>
        <mc:Fallback>
          <p:sp>
            <p:nvSpPr>
              <p:cNvPr id="2" name="文本占位符 1"/>
              <p:cNvSpPr>
                <a:spLocks noRot="1" noChangeAspect="1" noMove="1" noResize="1" noEditPoints="1" noAdjustHandles="1" noChangeArrowheads="1" noChangeShapeType="1" noTextEdit="1"/>
              </p:cNvSpPr>
              <p:nvPr>
                <p:ph type="body" idx="1"/>
              </p:nvPr>
            </p:nvSpPr>
            <p:spPr>
              <a:xfrm>
                <a:off x="754743" y="1196521"/>
                <a:ext cx="5525407" cy="3269117"/>
              </a:xfrm>
              <a:blipFill rotWithShape="1">
                <a:blip r:embed="rId1"/>
                <a:stretch>
                  <a:fillRect l="-7" t="-1210" b="-16054"/>
                </a:stretch>
              </a:blipFill>
            </p:spPr>
            <p:txBody>
              <a:bodyPr/>
              <a:lstStyle/>
              <a:p>
                <a:r>
                  <a:rPr lang="zh-CN" altLang="en-US">
                    <a:noFill/>
                  </a:rPr>
                  <a:t> </a:t>
                </a:r>
              </a:p>
            </p:txBody>
          </p:sp>
        </mc:Fallback>
      </mc:AlternateContent>
      <p:sp>
        <p:nvSpPr>
          <p:cNvPr id="3" name="标题 2"/>
          <p:cNvSpPr>
            <a:spLocks noGrp="1"/>
          </p:cNvSpPr>
          <p:nvPr>
            <p:ph type="title"/>
          </p:nvPr>
        </p:nvSpPr>
        <p:spPr>
          <a:xfrm>
            <a:off x="754743" y="432706"/>
            <a:ext cx="5698593" cy="647293"/>
          </a:xfrm>
        </p:spPr>
        <p:txBody>
          <a:bodyPr/>
          <a:lstStyle/>
          <a:p>
            <a:r>
              <a:rPr lang="zh-CN" altLang="en-US" dirty="0"/>
              <a:t>评价指标 </a:t>
            </a:r>
            <a:r>
              <a:rPr lang="en-US" altLang="zh-CN" dirty="0"/>
              <a:t>Normalized Certainty Penalty (NCP)</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pic>
        <p:nvPicPr>
          <p:cNvPr id="5" name="图片 4"/>
          <p:cNvPicPr>
            <a:picLocks noChangeAspect="1"/>
          </p:cNvPicPr>
          <p:nvPr/>
        </p:nvPicPr>
        <p:blipFill>
          <a:blip r:embed="rId2"/>
          <a:stretch>
            <a:fillRect/>
          </a:stretch>
        </p:blipFill>
        <p:spPr>
          <a:xfrm>
            <a:off x="2996952" y="3548656"/>
            <a:ext cx="1319419" cy="937482"/>
          </a:xfrm>
          <a:prstGeom prst="rect">
            <a:avLst/>
          </a:prstGeom>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txBox="1"/>
          <p:nvPr/>
        </p:nvSpPr>
        <p:spPr>
          <a:xfrm>
            <a:off x="754744" y="1196521"/>
            <a:ext cx="5698592" cy="1375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88290" marR="0" lvl="0" indent="-381000" algn="l" rtl="0">
              <a:lnSpc>
                <a:spcPct val="100000"/>
              </a:lnSpc>
              <a:spcBef>
                <a:spcPts val="600"/>
              </a:spcBef>
              <a:spcAft>
                <a:spcPts val="0"/>
              </a:spcAft>
              <a:buClr>
                <a:srgbClr val="418EBD"/>
              </a:buClr>
              <a:buSzPts val="2400"/>
              <a:buFont typeface="Arial" panose="020B0604020202020204"/>
              <a:buChar char="»"/>
              <a:defRPr sz="1600" b="0" i="0" u="none" strike="noStrike" cap="none">
                <a:solidFill>
                  <a:schemeClr val="bg2">
                    <a:lumMod val="50000"/>
                  </a:schemeClr>
                </a:solidFill>
                <a:latin typeface="Montserrat" panose="00000500000000000000" charset="0"/>
                <a:ea typeface="微软雅黑" panose="020B0503020204020204" pitchFamily="34" charset="-122"/>
                <a:cs typeface="Arial" panose="020B0604020202020204"/>
                <a:sym typeface="Source Sans Pro" panose="020B0503030403020204"/>
              </a:defRPr>
            </a:lvl1pPr>
            <a:lvl2pPr marL="914400" marR="0" lvl="1" indent="-381000" algn="l" rtl="0">
              <a:lnSpc>
                <a:spcPct val="100000"/>
              </a:lnSpc>
              <a:spcBef>
                <a:spcPts val="600"/>
              </a:spcBef>
              <a:spcAft>
                <a:spcPts val="0"/>
              </a:spcAft>
              <a:buClr>
                <a:srgbClr val="418EBD"/>
              </a:buClr>
              <a:buSzPct val="100000"/>
              <a:buFont typeface="Arial" panose="020B0604020202020204" pitchFamily="34" charset="0"/>
              <a:buChar char="•"/>
              <a:defRPr sz="1400" b="0" i="0" u="none" strike="noStrike" cap="none">
                <a:solidFill>
                  <a:schemeClr val="bg2">
                    <a:lumMod val="75000"/>
                  </a:schemeClr>
                </a:solidFill>
                <a:latin typeface="Montserrat" panose="00000500000000000000" charset="0"/>
                <a:ea typeface="微软雅黑" panose="020B0503020204020204" pitchFamily="34" charset="-122"/>
                <a:cs typeface="Arial" panose="020B0604020202020204"/>
                <a:sym typeface="Arial" panose="020B0604020202020204"/>
              </a:defRPr>
            </a:lvl2pPr>
            <a:lvl3pPr marL="1371600" marR="0" lvl="2"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81000" algn="l" rtl="0">
              <a:lnSpc>
                <a:spcPct val="100000"/>
              </a:lnSpc>
              <a:spcBef>
                <a:spcPts val="0"/>
              </a:spcBef>
              <a:spcAft>
                <a:spcPts val="0"/>
              </a:spcAft>
              <a:buClr>
                <a:srgbClr val="000000"/>
              </a:buClr>
              <a:buSzPts val="2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spcBef>
                <a:spcPts val="0"/>
              </a:spcBef>
              <a:spcAft>
                <a:spcPts val="600"/>
              </a:spcAft>
            </a:pPr>
            <a:r>
              <a:rPr lang="zh-CN" altLang="en-US" sz="1200" dirty="0"/>
              <a:t>下载链接：</a:t>
            </a:r>
            <a:r>
              <a:rPr lang="en-US" altLang="zh-CN" sz="1200" dirty="0"/>
              <a:t>https://archive.ics.uci.edu/ml/datasets/adult </a:t>
            </a:r>
            <a:endParaRPr lang="en-US" altLang="zh-CN" sz="1200" dirty="0"/>
          </a:p>
          <a:p>
            <a:pPr algn="just">
              <a:spcBef>
                <a:spcPts val="0"/>
              </a:spcBef>
              <a:spcAft>
                <a:spcPts val="600"/>
              </a:spcAft>
            </a:pPr>
            <a:r>
              <a:rPr lang="en-US" altLang="zh-CN" sz="1200" dirty="0"/>
              <a:t>[‘age’, ‘</a:t>
            </a:r>
            <a:r>
              <a:rPr lang="en-US" altLang="zh-CN" sz="1200" dirty="0" err="1"/>
              <a:t>work_class</a:t>
            </a:r>
            <a:r>
              <a:rPr lang="en-US" altLang="zh-CN" sz="1200" dirty="0"/>
              <a:t>’, ‘</a:t>
            </a:r>
            <a:r>
              <a:rPr lang="en-US" altLang="zh-CN" sz="1200" dirty="0" err="1"/>
              <a:t>final_weight</a:t>
            </a:r>
            <a:r>
              <a:rPr lang="en-US" altLang="zh-CN" sz="1200" dirty="0"/>
              <a:t>’, ‘education’, ‘</a:t>
            </a:r>
            <a:r>
              <a:rPr lang="en-US" altLang="zh-CN" sz="1200" dirty="0" err="1"/>
              <a:t>education_num</a:t>
            </a:r>
            <a:r>
              <a:rPr lang="en-US" altLang="zh-CN" sz="1200" dirty="0"/>
              <a:t>’, ‘</a:t>
            </a:r>
            <a:r>
              <a:rPr lang="en-US" altLang="zh-CN" sz="1200" dirty="0" err="1"/>
              <a:t>marital_status</a:t>
            </a:r>
            <a:r>
              <a:rPr lang="en-US" altLang="zh-CN" sz="1200" dirty="0"/>
              <a:t>’, ‘occupation’, ‘relationship’, ‘race’, ‘sex’, ‘</a:t>
            </a:r>
            <a:r>
              <a:rPr lang="en-US" altLang="zh-CN" sz="1200" dirty="0" err="1"/>
              <a:t>capital_gain</a:t>
            </a:r>
            <a:r>
              <a:rPr lang="en-US" altLang="zh-CN" sz="1200" dirty="0"/>
              <a:t>’,  ‘</a:t>
            </a:r>
            <a:r>
              <a:rPr lang="en-US" altLang="zh-CN" sz="1200" dirty="0" err="1"/>
              <a:t>capital_loss</a:t>
            </a:r>
            <a:r>
              <a:rPr lang="en-US" altLang="zh-CN" sz="1200" dirty="0"/>
              <a:t>’, ‘</a:t>
            </a:r>
            <a:r>
              <a:rPr lang="en-US" altLang="zh-CN" sz="1200" dirty="0" err="1"/>
              <a:t>hours_per_week</a:t>
            </a:r>
            <a:r>
              <a:rPr lang="en-US" altLang="zh-CN" sz="1200" dirty="0"/>
              <a:t>’, ‘</a:t>
            </a:r>
            <a:r>
              <a:rPr lang="en-US" altLang="zh-CN" sz="1200" dirty="0" err="1"/>
              <a:t>native_country</a:t>
            </a:r>
            <a:r>
              <a:rPr lang="en-US" altLang="zh-CN" sz="1200" dirty="0"/>
              <a:t>’, ‘class’]</a:t>
            </a:r>
            <a:endParaRPr lang="en-US" altLang="zh-CN" sz="1200" dirty="0"/>
          </a:p>
          <a:p>
            <a:pPr>
              <a:spcBef>
                <a:spcPts val="0"/>
              </a:spcBef>
              <a:spcAft>
                <a:spcPts val="600"/>
              </a:spcAft>
            </a:pPr>
            <a:r>
              <a:rPr lang="en-US" altLang="zh-CN" sz="1200" dirty="0"/>
              <a:t>9 Categorical attributes &amp; 6 Numerical attributes</a:t>
            </a:r>
            <a:endParaRPr lang="en-US" altLang="zh-CN" sz="1200" dirty="0"/>
          </a:p>
          <a:p>
            <a:pPr algn="just">
              <a:spcBef>
                <a:spcPts val="0"/>
              </a:spcBef>
              <a:spcAft>
                <a:spcPts val="600"/>
              </a:spcAft>
            </a:pPr>
            <a:endParaRPr lang="en-US" altLang="zh-CN" sz="1200" dirty="0"/>
          </a:p>
          <a:p>
            <a:pPr algn="just">
              <a:spcBef>
                <a:spcPts val="0"/>
              </a:spcBef>
              <a:spcAft>
                <a:spcPts val="600"/>
              </a:spcAft>
            </a:pPr>
            <a:endParaRPr lang="en-US" altLang="zh-CN" sz="1200"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a:p>
            <a:pPr algn="just">
              <a:spcBef>
                <a:spcPts val="0"/>
              </a:spcBef>
              <a:spcAft>
                <a:spcPts val="600"/>
              </a:spcAft>
            </a:pPr>
            <a:endParaRPr lang="en-US" altLang="zh-CN" sz="1200" b="1" dirty="0"/>
          </a:p>
          <a:p>
            <a:pPr marL="0" indent="0" algn="just">
              <a:spcBef>
                <a:spcPts val="0"/>
              </a:spcBef>
              <a:spcAft>
                <a:spcPts val="600"/>
              </a:spcAft>
              <a:buFont typeface="Arial" panose="020B0604020202020204"/>
              <a:buNone/>
            </a:pPr>
            <a:endParaRPr lang="en-US" altLang="zh-CN" sz="1200" b="1" dirty="0"/>
          </a:p>
          <a:p>
            <a:pPr algn="just">
              <a:spcBef>
                <a:spcPts val="0"/>
              </a:spcBef>
              <a:spcAft>
                <a:spcPts val="600"/>
              </a:spcAft>
            </a:pPr>
            <a:endParaRPr lang="zh-CN" altLang="en-US" sz="1200" dirty="0"/>
          </a:p>
        </p:txBody>
      </p:sp>
      <p:sp>
        <p:nvSpPr>
          <p:cNvPr id="3" name="标题 2"/>
          <p:cNvSpPr>
            <a:spLocks noGrp="1"/>
          </p:cNvSpPr>
          <p:nvPr>
            <p:ph type="title"/>
          </p:nvPr>
        </p:nvSpPr>
        <p:spPr/>
        <p:txBody>
          <a:bodyPr/>
          <a:lstStyle/>
          <a:p>
            <a:r>
              <a:rPr lang="en-US" altLang="zh-CN" dirty="0"/>
              <a:t>Adult</a:t>
            </a:r>
            <a:r>
              <a:rPr lang="zh-CN" altLang="en-US" dirty="0"/>
              <a:t>数据集介绍（文件夹中有提供）</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pic>
        <p:nvPicPr>
          <p:cNvPr id="8" name="图片 7"/>
          <p:cNvPicPr>
            <a:picLocks noChangeAspect="1"/>
          </p:cNvPicPr>
          <p:nvPr/>
        </p:nvPicPr>
        <p:blipFill>
          <a:blip r:embed="rId1"/>
          <a:stretch>
            <a:fillRect/>
          </a:stretch>
        </p:blipFill>
        <p:spPr>
          <a:xfrm>
            <a:off x="836712" y="2688272"/>
            <a:ext cx="5515049" cy="1492888"/>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59120" y="1085076"/>
            <a:ext cx="5550200" cy="3269117"/>
          </a:xfrm>
        </p:spPr>
        <p:txBody>
          <a:bodyPr/>
          <a:lstStyle/>
          <a:p>
            <a:r>
              <a:rPr lang="zh-CN" altLang="en-US" dirty="0"/>
              <a:t>补充代码</a:t>
            </a:r>
            <a:r>
              <a:rPr lang="en-US" altLang="zh-CN" dirty="0"/>
              <a:t> 50</a:t>
            </a:r>
            <a:r>
              <a:rPr lang="zh-CN" altLang="en-US" dirty="0"/>
              <a:t>：</a:t>
            </a:r>
            <a:endParaRPr lang="en-US" altLang="zh-CN" dirty="0"/>
          </a:p>
          <a:p>
            <a:pPr lvl="1"/>
            <a:r>
              <a:rPr lang="zh-CN" altLang="en-US" dirty="0"/>
              <a:t>参考代码中已有check_L_diversity函数，</a:t>
            </a:r>
            <a:r>
              <a:rPr lang="zh-CN" altLang="en-US" dirty="0"/>
              <a:t>编写对</a:t>
            </a:r>
            <a:r>
              <a:rPr lang="zh-CN" altLang="en-US" dirty="0">
                <a:sym typeface="+mn-ea"/>
              </a:rPr>
              <a:t>Entropy l-diversity 的检测函数</a:t>
            </a:r>
            <a:r>
              <a:rPr lang="en-US" altLang="zh-CN" dirty="0">
                <a:sym typeface="+mn-ea"/>
              </a:rPr>
              <a:t> 20</a:t>
            </a:r>
            <a:endParaRPr lang="en-US" altLang="zh-CN" dirty="0">
              <a:sym typeface="+mn-ea"/>
            </a:endParaRPr>
          </a:p>
          <a:p>
            <a:pPr lvl="1"/>
            <a:r>
              <a:rPr lang="zh-CN" altLang="en-US" dirty="0"/>
              <a:t>参考代码中mondrian_l_diversity函数的实现，编写对</a:t>
            </a:r>
            <a:r>
              <a:rPr lang="en-US" altLang="zh-CN" dirty="0"/>
              <a:t> </a:t>
            </a:r>
            <a:r>
              <a:rPr lang="zh-CN" altLang="en-US" dirty="0">
                <a:sym typeface="+mn-ea"/>
              </a:rPr>
              <a:t>Entropy l-diversity</a:t>
            </a:r>
            <a:r>
              <a:rPr lang="en-US" altLang="zh-CN" dirty="0">
                <a:sym typeface="+mn-ea"/>
              </a:rPr>
              <a:t> </a:t>
            </a:r>
            <a:r>
              <a:rPr lang="zh-CN" altLang="en-US" dirty="0">
                <a:sym typeface="+mn-ea"/>
              </a:rPr>
              <a:t>的实现函数</a:t>
            </a:r>
            <a:r>
              <a:rPr lang="en-US" altLang="zh-CN" dirty="0">
                <a:sym typeface="+mn-ea"/>
              </a:rPr>
              <a:t> 20</a:t>
            </a:r>
            <a:endParaRPr lang="zh-CN" altLang="en-US" dirty="0"/>
          </a:p>
          <a:p>
            <a:pPr lvl="1"/>
            <a:r>
              <a:rPr lang="zh-CN" altLang="en-US" dirty="0"/>
              <a:t>代码清晰有注释 </a:t>
            </a:r>
            <a:r>
              <a:rPr lang="en-US" altLang="zh-CN" dirty="0"/>
              <a:t>10</a:t>
            </a:r>
            <a:endParaRPr lang="en-US" altLang="zh-CN" dirty="0"/>
          </a:p>
          <a:p>
            <a:r>
              <a:rPr lang="zh-CN" altLang="en-US" dirty="0"/>
              <a:t>实验报告</a:t>
            </a:r>
            <a:r>
              <a:rPr lang="en-US" altLang="zh-CN" dirty="0"/>
              <a:t> 50</a:t>
            </a:r>
            <a:r>
              <a:rPr lang="zh-CN" altLang="en-US" dirty="0"/>
              <a:t>：</a:t>
            </a:r>
            <a:endParaRPr lang="en-US" altLang="zh-CN" dirty="0"/>
          </a:p>
          <a:p>
            <a:pPr lvl="1"/>
            <a:r>
              <a:rPr lang="zh-CN" altLang="en-US" dirty="0"/>
              <a:t>问题描述</a:t>
            </a:r>
            <a:r>
              <a:rPr lang="en-US" altLang="zh-CN" dirty="0"/>
              <a:t>5</a:t>
            </a:r>
            <a:r>
              <a:rPr lang="zh-CN" altLang="en-US" dirty="0"/>
              <a:t>、解决思路（检测</a:t>
            </a:r>
            <a:r>
              <a:rPr lang="en-US" altLang="zh-CN" dirty="0"/>
              <a:t>5  </a:t>
            </a:r>
            <a:r>
              <a:rPr lang="zh-CN" altLang="en-US" dirty="0"/>
              <a:t>实现</a:t>
            </a:r>
            <a:r>
              <a:rPr lang="en-US" altLang="zh-CN" dirty="0"/>
              <a:t>15</a:t>
            </a:r>
            <a:r>
              <a:rPr lang="zh-CN" altLang="en-US" dirty="0"/>
              <a:t>）、算法具体流程图 </a:t>
            </a:r>
            <a:r>
              <a:rPr lang="en-US" altLang="zh-CN" dirty="0"/>
              <a:t>10    </a:t>
            </a:r>
            <a:r>
              <a:rPr lang="zh-CN" altLang="en-US" dirty="0"/>
              <a:t>需要附上必要的代码截图</a:t>
            </a:r>
            <a:endParaRPr lang="en-US" altLang="zh-CN" dirty="0"/>
          </a:p>
          <a:p>
            <a:pPr lvl="1"/>
            <a:r>
              <a:rPr lang="zh-CN" altLang="en-US" dirty="0"/>
              <a:t>分析 </a:t>
            </a:r>
            <a:r>
              <a:rPr lang="en-US" altLang="zh-CN" dirty="0"/>
              <a:t>dataset size </a:t>
            </a:r>
            <a:r>
              <a:rPr lang="zh-CN" altLang="en-US" dirty="0"/>
              <a:t>对结果的影响 </a:t>
            </a:r>
            <a:r>
              <a:rPr lang="en-US" altLang="zh-CN" dirty="0"/>
              <a:t>5</a:t>
            </a:r>
            <a:endParaRPr lang="en-US" altLang="zh-CN" dirty="0"/>
          </a:p>
          <a:p>
            <a:pPr lvl="1"/>
            <a:r>
              <a:rPr lang="zh-CN" altLang="en-US" dirty="0"/>
              <a:t>讨论</a:t>
            </a:r>
            <a:r>
              <a:rPr lang="zh-CN" altLang="en-US" dirty="0">
                <a:sym typeface="+mn-ea"/>
              </a:rPr>
              <a:t>Entropy l-diversity的多种可能的实现方案（</a:t>
            </a:r>
            <a:r>
              <a:rPr lang="en-US" altLang="zh-CN" dirty="0">
                <a:sym typeface="+mn-ea"/>
              </a:rPr>
              <a:t>eg. </a:t>
            </a:r>
            <a:r>
              <a:rPr lang="zh-CN" altLang="en-US" dirty="0">
                <a:sym typeface="+mn-ea"/>
              </a:rPr>
              <a:t>数据加噪声、合并等价类等）</a:t>
            </a:r>
            <a:r>
              <a:rPr lang="en-US" altLang="zh-CN" dirty="0"/>
              <a:t>10</a:t>
            </a:r>
            <a:endParaRPr lang="en-US" altLang="zh-CN" dirty="0"/>
          </a:p>
          <a:p>
            <a:r>
              <a:rPr lang="zh-CN" altLang="en-US" dirty="0"/>
              <a:t>代码抄袭</a:t>
            </a:r>
            <a:r>
              <a:rPr lang="en-US" altLang="zh-CN" dirty="0"/>
              <a:t> 0</a:t>
            </a:r>
            <a:endParaRPr lang="en-US" altLang="zh-CN" dirty="0"/>
          </a:p>
        </p:txBody>
      </p:sp>
      <p:sp>
        <p:nvSpPr>
          <p:cNvPr id="3" name="标题 2"/>
          <p:cNvSpPr>
            <a:spLocks noGrp="1"/>
          </p:cNvSpPr>
          <p:nvPr>
            <p:ph type="title"/>
          </p:nvPr>
        </p:nvSpPr>
        <p:spPr/>
        <p:txBody>
          <a:bodyPr/>
          <a:lstStyle/>
          <a:p>
            <a:r>
              <a:rPr lang="zh-CN" altLang="en-US" dirty="0"/>
              <a:t>实验要求</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59120" y="1085076"/>
            <a:ext cx="5348475" cy="3269117"/>
          </a:xfrm>
        </p:spPr>
        <p:txBody>
          <a:bodyPr/>
          <a:lstStyle/>
          <a:p>
            <a:r>
              <a:rPr lang="zh-CN" altLang="en-US" dirty="0"/>
              <a:t>基于数据集大小的测试分析</a:t>
            </a:r>
            <a:r>
              <a:rPr lang="en-US" altLang="zh-CN" dirty="0"/>
              <a:t>: </a:t>
            </a:r>
            <a:endParaRPr lang="en-US" altLang="zh-CN" dirty="0"/>
          </a:p>
          <a:p>
            <a:pPr lvl="1"/>
            <a:r>
              <a:rPr lang="zh-CN" altLang="en-US" sz="1200" dirty="0"/>
              <a:t>面向多种数据集大小的性能检测</a:t>
            </a:r>
            <a:endParaRPr lang="en-US" altLang="zh-CN" sz="1200" dirty="0"/>
          </a:p>
          <a:p>
            <a:pPr lvl="1"/>
            <a:r>
              <a:rPr lang="zh-CN" altLang="en-US" sz="1200" dirty="0"/>
              <a:t>Average NCP，Running time</a:t>
            </a:r>
            <a:endParaRPr lang="zh-CN" altLang="en-US" sz="1200" dirty="0"/>
          </a:p>
        </p:txBody>
      </p:sp>
      <p:sp>
        <p:nvSpPr>
          <p:cNvPr id="3" name="标题 2"/>
          <p:cNvSpPr>
            <a:spLocks noGrp="1"/>
          </p:cNvSpPr>
          <p:nvPr>
            <p:ph type="title"/>
          </p:nvPr>
        </p:nvSpPr>
        <p:spPr/>
        <p:txBody>
          <a:bodyPr/>
          <a:lstStyle/>
          <a:p>
            <a:r>
              <a:rPr lang="zh-CN" altLang="en-US" dirty="0"/>
              <a:t>实验说明</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
        <p:nvSpPr>
          <p:cNvPr id="13" name="文本框 12"/>
          <p:cNvSpPr txBox="1"/>
          <p:nvPr/>
        </p:nvSpPr>
        <p:spPr>
          <a:xfrm>
            <a:off x="1484784" y="4262728"/>
            <a:ext cx="2080158" cy="252730"/>
          </a:xfrm>
          <a:prstGeom prst="rect">
            <a:avLst/>
          </a:prstGeom>
          <a:noFill/>
        </p:spPr>
        <p:txBody>
          <a:bodyPr wrap="square">
            <a:spAutoFit/>
          </a:bodyPr>
          <a:lstStyle/>
          <a:p>
            <a:r>
              <a:rPr lang="en-US" altLang="zh-CN" sz="1050" dirty="0"/>
              <a:t>anonymizer.py</a:t>
            </a:r>
            <a:endParaRPr lang="en-US" altLang="zh-CN" sz="1050" dirty="0"/>
          </a:p>
        </p:txBody>
      </p:sp>
      <p:sp>
        <p:nvSpPr>
          <p:cNvPr id="14" name="文本框 13"/>
          <p:cNvSpPr txBox="1"/>
          <p:nvPr/>
        </p:nvSpPr>
        <p:spPr>
          <a:xfrm>
            <a:off x="3653098" y="4262728"/>
            <a:ext cx="2080158" cy="252730"/>
          </a:xfrm>
          <a:prstGeom prst="rect">
            <a:avLst/>
          </a:prstGeom>
          <a:noFill/>
        </p:spPr>
        <p:txBody>
          <a:bodyPr wrap="square">
            <a:spAutoFit/>
          </a:bodyPr>
          <a:lstStyle/>
          <a:p>
            <a:r>
              <a:rPr lang="en-US" altLang="zh-CN" sz="1050" dirty="0"/>
              <a:t>anonymizer.py</a:t>
            </a:r>
            <a:endParaRPr lang="en-US" altLang="zh-CN" sz="1050" dirty="0"/>
          </a:p>
        </p:txBody>
      </p:sp>
      <p:pic>
        <p:nvPicPr>
          <p:cNvPr id="7" name="图片 6"/>
          <p:cNvPicPr>
            <a:picLocks noChangeAspect="1"/>
          </p:cNvPicPr>
          <p:nvPr/>
        </p:nvPicPr>
        <p:blipFill>
          <a:blip r:embed="rId1"/>
          <a:stretch>
            <a:fillRect/>
          </a:stretch>
        </p:blipFill>
        <p:spPr>
          <a:xfrm>
            <a:off x="981075" y="2139950"/>
            <a:ext cx="2510790" cy="2016125"/>
          </a:xfrm>
          <a:prstGeom prst="rect">
            <a:avLst/>
          </a:prstGeom>
        </p:spPr>
      </p:pic>
      <p:pic>
        <p:nvPicPr>
          <p:cNvPr id="8" name="图片 7"/>
          <p:cNvPicPr>
            <a:picLocks noChangeAspect="1"/>
          </p:cNvPicPr>
          <p:nvPr/>
        </p:nvPicPr>
        <p:blipFill>
          <a:blip r:embed="rId2"/>
          <a:stretch>
            <a:fillRect/>
          </a:stretch>
        </p:blipFill>
        <p:spPr>
          <a:xfrm>
            <a:off x="2853055" y="2715895"/>
            <a:ext cx="3546475" cy="1403350"/>
          </a:xfrm>
          <a:prstGeom prst="rect">
            <a:avLst/>
          </a:prstGeom>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58825" y="1085215"/>
            <a:ext cx="2886075" cy="3268980"/>
          </a:xfrm>
        </p:spPr>
        <p:txBody>
          <a:bodyPr/>
          <a:lstStyle/>
          <a:p>
            <a:r>
              <a:rPr lang="en-US" altLang="zh-CN" dirty="0"/>
              <a:t>L diversity </a:t>
            </a:r>
            <a:r>
              <a:rPr lang="zh-CN" altLang="en-US" dirty="0"/>
              <a:t>检测</a:t>
            </a:r>
            <a:r>
              <a:rPr lang="en-US" altLang="zh-CN" dirty="0"/>
              <a:t>: </a:t>
            </a:r>
            <a:endParaRPr lang="en-US" altLang="zh-CN" dirty="0"/>
          </a:p>
          <a:p>
            <a:pPr lvl="1"/>
            <a:r>
              <a:rPr lang="en-US" altLang="zh-CN" sz="1200" dirty="0">
                <a:sym typeface="+mn-ea"/>
              </a:rPr>
              <a:t>可区分良表示（Distinct L-diversity）</a:t>
            </a:r>
            <a:endParaRPr lang="en-US" altLang="zh-CN" sz="1200" dirty="0">
              <a:sym typeface="+mn-ea"/>
            </a:endParaRPr>
          </a:p>
          <a:p>
            <a:pPr lvl="1"/>
            <a:r>
              <a:rPr lang="zh-CN" altLang="en-US" sz="1200" dirty="0"/>
              <a:t>通过records_set记录并</a:t>
            </a:r>
            <a:r>
              <a:rPr lang="zh-CN" altLang="en-US" sz="1200" dirty="0"/>
              <a:t>计算</a:t>
            </a:r>
            <a:endParaRPr lang="zh-CN" altLang="en-US" sz="1200" dirty="0"/>
          </a:p>
          <a:p>
            <a:pPr lvl="1"/>
            <a:endParaRPr lang="en-US" altLang="zh-CN" sz="1200" dirty="0"/>
          </a:p>
        </p:txBody>
      </p:sp>
      <p:sp>
        <p:nvSpPr>
          <p:cNvPr id="3" name="标题 2"/>
          <p:cNvSpPr>
            <a:spLocks noGrp="1"/>
          </p:cNvSpPr>
          <p:nvPr>
            <p:ph type="title"/>
          </p:nvPr>
        </p:nvSpPr>
        <p:spPr/>
        <p:txBody>
          <a:bodyPr/>
          <a:lstStyle/>
          <a:p>
            <a:r>
              <a:rPr lang="zh-CN" altLang="en-US" dirty="0"/>
              <a:t>实验说明</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
        <p:nvSpPr>
          <p:cNvPr id="10" name="文本框 9"/>
          <p:cNvSpPr txBox="1"/>
          <p:nvPr/>
        </p:nvSpPr>
        <p:spPr>
          <a:xfrm>
            <a:off x="4149286" y="4371948"/>
            <a:ext cx="2080158" cy="252730"/>
          </a:xfrm>
          <a:prstGeom prst="rect">
            <a:avLst/>
          </a:prstGeom>
          <a:noFill/>
        </p:spPr>
        <p:txBody>
          <a:bodyPr wrap="square">
            <a:spAutoFit/>
          </a:bodyPr>
          <a:lstStyle/>
          <a:p>
            <a:r>
              <a:rPr lang="en-US" altLang="zh-CN" sz="1050" dirty="0"/>
              <a:t>mondrian_l_diversity.py</a:t>
            </a:r>
            <a:endParaRPr lang="en-US" altLang="zh-CN" sz="1050" dirty="0"/>
          </a:p>
        </p:txBody>
      </p:sp>
      <p:pic>
        <p:nvPicPr>
          <p:cNvPr id="5" name="图片 4"/>
          <p:cNvPicPr>
            <a:picLocks noChangeAspect="1"/>
          </p:cNvPicPr>
          <p:nvPr/>
        </p:nvPicPr>
        <p:blipFill>
          <a:blip r:embed="rId1"/>
          <a:stretch>
            <a:fillRect/>
          </a:stretch>
        </p:blipFill>
        <p:spPr>
          <a:xfrm>
            <a:off x="3644900" y="1419860"/>
            <a:ext cx="2488565" cy="2917190"/>
          </a:xfrm>
          <a:prstGeom prst="rect">
            <a:avLst/>
          </a:prstGeom>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58825" y="1085215"/>
            <a:ext cx="5533390" cy="3268980"/>
          </a:xfrm>
        </p:spPr>
        <p:txBody>
          <a:bodyPr/>
          <a:lstStyle/>
          <a:p>
            <a:r>
              <a:rPr lang="en-US" altLang="zh-CN" dirty="0"/>
              <a:t>L diversity </a:t>
            </a:r>
            <a:r>
              <a:rPr lang="zh-CN" altLang="en-US" dirty="0"/>
              <a:t>实现</a:t>
            </a:r>
            <a:r>
              <a:rPr lang="en-US" altLang="zh-CN" dirty="0"/>
              <a:t>: </a:t>
            </a:r>
            <a:endParaRPr lang="en-US" altLang="zh-CN" dirty="0"/>
          </a:p>
          <a:p>
            <a:pPr lvl="1"/>
            <a:r>
              <a:rPr lang="en-US" altLang="zh-CN" sz="1200" dirty="0">
                <a:sym typeface="+mn-ea"/>
              </a:rPr>
              <a:t>可区分良表示（Distinct L-diversity）</a:t>
            </a:r>
            <a:endParaRPr lang="en-US" altLang="zh-CN" sz="1200" dirty="0">
              <a:sym typeface="+mn-ea"/>
            </a:endParaRPr>
          </a:p>
          <a:p>
            <a:pPr lvl="1"/>
            <a:endParaRPr lang="en-US" altLang="zh-CN" sz="1200" dirty="0"/>
          </a:p>
        </p:txBody>
      </p:sp>
      <p:sp>
        <p:nvSpPr>
          <p:cNvPr id="3" name="标题 2"/>
          <p:cNvSpPr>
            <a:spLocks noGrp="1"/>
          </p:cNvSpPr>
          <p:nvPr>
            <p:ph type="title"/>
          </p:nvPr>
        </p:nvSpPr>
        <p:spPr/>
        <p:txBody>
          <a:bodyPr/>
          <a:lstStyle/>
          <a:p>
            <a:r>
              <a:rPr lang="zh-CN" altLang="en-US" dirty="0"/>
              <a:t>实验说明</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
        <p:nvSpPr>
          <p:cNvPr id="10" name="文本框 9"/>
          <p:cNvSpPr txBox="1"/>
          <p:nvPr/>
        </p:nvSpPr>
        <p:spPr>
          <a:xfrm>
            <a:off x="4005141" y="4444338"/>
            <a:ext cx="2080158" cy="252730"/>
          </a:xfrm>
          <a:prstGeom prst="rect">
            <a:avLst/>
          </a:prstGeom>
          <a:noFill/>
        </p:spPr>
        <p:txBody>
          <a:bodyPr wrap="square">
            <a:spAutoFit/>
          </a:bodyPr>
          <a:lstStyle/>
          <a:p>
            <a:r>
              <a:rPr lang="en-US" altLang="zh-CN" sz="1050" dirty="0"/>
              <a:t>mondrian_l_diversity.py</a:t>
            </a:r>
            <a:endParaRPr lang="en-US" altLang="zh-CN" sz="1050" dirty="0"/>
          </a:p>
        </p:txBody>
      </p:sp>
      <p:sp>
        <p:nvSpPr>
          <p:cNvPr id="8" name="文本框 7"/>
          <p:cNvSpPr txBox="1"/>
          <p:nvPr/>
        </p:nvSpPr>
        <p:spPr>
          <a:xfrm>
            <a:off x="1124781" y="4444338"/>
            <a:ext cx="2080158" cy="252730"/>
          </a:xfrm>
          <a:prstGeom prst="rect">
            <a:avLst/>
          </a:prstGeom>
          <a:noFill/>
        </p:spPr>
        <p:txBody>
          <a:bodyPr wrap="square">
            <a:spAutoFit/>
          </a:bodyPr>
          <a:p>
            <a:r>
              <a:rPr lang="en-US" altLang="zh-CN" sz="1050" dirty="0"/>
              <a:t>mondrian_l_diversity.py</a:t>
            </a:r>
            <a:endParaRPr lang="en-US" altLang="zh-CN" sz="1050" dirty="0"/>
          </a:p>
        </p:txBody>
      </p:sp>
      <p:pic>
        <p:nvPicPr>
          <p:cNvPr id="5" name="图片 4"/>
          <p:cNvPicPr>
            <a:picLocks noChangeAspect="1"/>
          </p:cNvPicPr>
          <p:nvPr/>
        </p:nvPicPr>
        <p:blipFill>
          <a:blip r:embed="rId1"/>
          <a:stretch>
            <a:fillRect/>
          </a:stretch>
        </p:blipFill>
        <p:spPr>
          <a:xfrm>
            <a:off x="692785" y="1779905"/>
            <a:ext cx="2680335" cy="2663825"/>
          </a:xfrm>
          <a:prstGeom prst="rect">
            <a:avLst/>
          </a:prstGeom>
        </p:spPr>
      </p:pic>
      <p:pic>
        <p:nvPicPr>
          <p:cNvPr id="9" name="图片 8"/>
          <p:cNvPicPr>
            <a:picLocks noChangeAspect="1"/>
          </p:cNvPicPr>
          <p:nvPr/>
        </p:nvPicPr>
        <p:blipFill>
          <a:blip r:embed="rId2"/>
          <a:stretch>
            <a:fillRect/>
          </a:stretch>
        </p:blipFill>
        <p:spPr>
          <a:xfrm>
            <a:off x="3406140" y="2068195"/>
            <a:ext cx="2886075" cy="2176145"/>
          </a:xfrm>
          <a:prstGeom prst="rect">
            <a:avLst/>
          </a:prstGeom>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59120" y="1085076"/>
            <a:ext cx="5478192" cy="3269117"/>
          </a:xfrm>
        </p:spPr>
        <p:txBody>
          <a:bodyPr/>
          <a:lstStyle/>
          <a:p>
            <a:r>
              <a:rPr lang="en-US" altLang="zh-CN" dirty="0"/>
              <a:t>L-Diversity</a:t>
            </a:r>
            <a:r>
              <a:rPr lang="en-US" altLang="zh-CN" dirty="0"/>
              <a:t>-code</a:t>
            </a:r>
            <a:endParaRPr lang="en-US" altLang="zh-CN" dirty="0"/>
          </a:p>
          <a:p>
            <a:pPr marL="533400" lvl="1" indent="0">
              <a:buNone/>
            </a:pPr>
            <a:r>
              <a:rPr lang="en-US" altLang="zh-CN" sz="1200" dirty="0"/>
              <a:t>- data </a:t>
            </a:r>
            <a:br>
              <a:rPr lang="en-US" altLang="zh-CN" sz="1200" dirty="0"/>
            </a:br>
            <a:r>
              <a:rPr lang="en-US" altLang="zh-CN" sz="1200" dirty="0"/>
              <a:t>	- </a:t>
            </a:r>
            <a:r>
              <a:rPr lang="en-US" altLang="zh-CN" sz="1200" dirty="0" err="1"/>
              <a:t>adult.data</a:t>
            </a:r>
            <a:r>
              <a:rPr lang="en-US" altLang="zh-CN" sz="1200" dirty="0"/>
              <a:t>  : </a:t>
            </a:r>
            <a:r>
              <a:rPr lang="zh-CN" altLang="en-US" sz="1200" dirty="0"/>
              <a:t>原始数据</a:t>
            </a:r>
            <a:br>
              <a:rPr lang="en-US" altLang="zh-CN" sz="1200" dirty="0"/>
            </a:br>
            <a:r>
              <a:rPr lang="en-US" altLang="zh-CN" sz="1200" dirty="0"/>
              <a:t>	- adult_x.txt  : </a:t>
            </a:r>
            <a:r>
              <a:rPr lang="zh-CN" altLang="en-US" sz="1200" dirty="0"/>
              <a:t>类别属性的泛化层次 （每行格式 子节点</a:t>
            </a:r>
            <a:r>
              <a:rPr lang="en-US" altLang="zh-CN" sz="1200" dirty="0"/>
              <a:t>;</a:t>
            </a:r>
            <a:r>
              <a:rPr lang="zh-CN" altLang="en-US" sz="1200" dirty="0"/>
              <a:t>父节点）</a:t>
            </a:r>
            <a:endParaRPr lang="en-US" altLang="zh-CN" sz="1200" dirty="0"/>
          </a:p>
          <a:p>
            <a:pPr marL="533400" lvl="1" indent="0">
              <a:buNone/>
            </a:pPr>
            <a:r>
              <a:rPr lang="en-US" altLang="zh-CN" sz="1200" dirty="0"/>
              <a:t>- utils </a:t>
            </a:r>
            <a:br>
              <a:rPr lang="en-US" altLang="zh-CN" sz="1200" dirty="0"/>
            </a:br>
            <a:r>
              <a:rPr lang="en-US" altLang="zh-CN" sz="1200" dirty="0"/>
              <a:t>	- read_adult_data.py : </a:t>
            </a:r>
            <a:r>
              <a:rPr lang="zh-CN" altLang="en-US" sz="1200" dirty="0"/>
              <a:t>读取数据</a:t>
            </a:r>
            <a:br>
              <a:rPr lang="en-US" altLang="zh-CN" sz="1200" dirty="0"/>
            </a:br>
            <a:r>
              <a:rPr lang="en-US" altLang="zh-CN" sz="1200" dirty="0"/>
              <a:t>	- utility.py : </a:t>
            </a:r>
            <a:r>
              <a:rPr lang="zh-CN" altLang="en-US" sz="1200" dirty="0"/>
              <a:t>比较函数</a:t>
            </a:r>
            <a:endParaRPr lang="zh-CN" altLang="en-US" sz="1200" dirty="0"/>
          </a:p>
          <a:p>
            <a:pPr marL="533400" lvl="1" indent="0">
              <a:buNone/>
            </a:pPr>
            <a:r>
              <a:rPr lang="zh-CN" altLang="en-US" sz="1200" dirty="0"/>
              <a:t>主目录</a:t>
            </a:r>
            <a:endParaRPr lang="en-US" altLang="zh-CN" sz="1200" dirty="0"/>
          </a:p>
          <a:p>
            <a:pPr marL="533400" lvl="1" indent="0">
              <a:buNone/>
            </a:pPr>
            <a:r>
              <a:rPr lang="en-US" altLang="zh-CN" sz="1200" dirty="0"/>
              <a:t>- mondrian_l_diversity.py </a:t>
            </a:r>
            <a:r>
              <a:rPr lang="en-US" altLang="zh-CN" sz="1200" b="1" dirty="0"/>
              <a:t>(</a:t>
            </a:r>
            <a:r>
              <a:rPr lang="zh-CN" altLang="en-US" sz="1200" b="1" dirty="0"/>
              <a:t>待补充</a:t>
            </a:r>
            <a:r>
              <a:rPr lang="en-US" altLang="zh-CN" sz="1200" b="1" dirty="0"/>
              <a:t>)  </a:t>
            </a:r>
            <a:r>
              <a:rPr lang="en-US" altLang="zh-CN" sz="1200" dirty="0"/>
              <a:t>: </a:t>
            </a:r>
            <a:r>
              <a:rPr lang="zh-CN" altLang="en-US" sz="1200" dirty="0"/>
              <a:t>可区分</a:t>
            </a:r>
            <a:r>
              <a:rPr lang="en-US" altLang="zh-CN" sz="1200" dirty="0"/>
              <a:t>L-diversity</a:t>
            </a:r>
            <a:r>
              <a:rPr lang="zh-CN" altLang="en-US" sz="1200" dirty="0"/>
              <a:t>的检测与实现</a:t>
            </a:r>
            <a:endParaRPr lang="en-US" altLang="zh-CN" sz="1200" dirty="0"/>
          </a:p>
          <a:p>
            <a:pPr marL="533400" lvl="1" indent="0">
              <a:buNone/>
            </a:pPr>
            <a:r>
              <a:rPr lang="en-US" altLang="zh-CN" sz="1200" dirty="0"/>
              <a:t>- anonymizer.py  : </a:t>
            </a:r>
            <a:r>
              <a:rPr lang="zh-CN" altLang="en-US" sz="1200" dirty="0"/>
              <a:t>启动文件，</a:t>
            </a:r>
            <a:r>
              <a:rPr lang="zh-CN" altLang="en-US" sz="1200" dirty="0"/>
              <a:t>以及不同参数的使用方法</a:t>
            </a:r>
            <a:endParaRPr lang="en-US" altLang="zh-CN" sz="1200" dirty="0"/>
          </a:p>
          <a:p>
            <a:pPr marL="533400" lvl="1" indent="0">
              <a:buNone/>
            </a:pPr>
            <a:endParaRPr lang="en-US" altLang="zh-CN" dirty="0"/>
          </a:p>
          <a:p>
            <a:endParaRPr lang="en-US" altLang="zh-CN" sz="1200" dirty="0"/>
          </a:p>
        </p:txBody>
      </p:sp>
      <p:sp>
        <p:nvSpPr>
          <p:cNvPr id="3" name="标题 2"/>
          <p:cNvSpPr>
            <a:spLocks noGrp="1"/>
          </p:cNvSpPr>
          <p:nvPr>
            <p:ph type="title"/>
          </p:nvPr>
        </p:nvSpPr>
        <p:spPr/>
        <p:txBody>
          <a:bodyPr/>
          <a:lstStyle/>
          <a:p>
            <a:r>
              <a:rPr lang="zh-CN" altLang="en-US" dirty="0"/>
              <a:t>文件结构</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a:lnSpc>
                <a:spcPct val="120000"/>
              </a:lnSpc>
            </a:pPr>
            <a:r>
              <a:rPr lang="en-US" altLang="zh-CN" sz="1400" dirty="0"/>
              <a:t>python anonymizer.py [</a:t>
            </a:r>
            <a:r>
              <a:rPr lang="zh-CN" altLang="en-US" sz="1400" dirty="0"/>
              <a:t>空</a:t>
            </a:r>
            <a:r>
              <a:rPr lang="en-US" altLang="zh-CN" sz="1400" dirty="0"/>
              <a:t>| </a:t>
            </a:r>
            <a:r>
              <a:rPr lang="en-US" altLang="zh-CN" sz="1400" dirty="0"/>
              <a:t>l | data ] </a:t>
            </a:r>
            <a:endParaRPr lang="en-US" altLang="zh-CN" sz="1400" dirty="0"/>
          </a:p>
          <a:p>
            <a:pPr>
              <a:lnSpc>
                <a:spcPct val="120000"/>
              </a:lnSpc>
            </a:pPr>
            <a:r>
              <a:rPr lang="zh-CN" altLang="en-US" sz="1400" dirty="0"/>
              <a:t>空</a:t>
            </a:r>
            <a:r>
              <a:rPr lang="en-US" altLang="zh-CN" sz="1400" dirty="0"/>
              <a:t>        </a:t>
            </a:r>
            <a:r>
              <a:rPr lang="zh-CN" altLang="en-US" sz="1400" dirty="0"/>
              <a:t>执行</a:t>
            </a:r>
            <a:r>
              <a:rPr lang="en-US" altLang="zh-CN" sz="1400" dirty="0"/>
              <a:t>get_result_one </a:t>
            </a:r>
            <a:r>
              <a:rPr lang="zh-CN" altLang="en-US" sz="1400" dirty="0"/>
              <a:t>：run mondrian_l_diversity for one time</a:t>
            </a:r>
            <a:endParaRPr lang="zh-CN" altLang="en-US" sz="1400" dirty="0"/>
          </a:p>
          <a:p>
            <a:pPr>
              <a:lnSpc>
                <a:spcPct val="120000"/>
              </a:lnSpc>
            </a:pPr>
            <a:r>
              <a:rPr lang="en-US" altLang="zh-CN" sz="1400">
                <a:sym typeface="+mn-ea"/>
              </a:rPr>
              <a:t>l           </a:t>
            </a:r>
            <a:r>
              <a:rPr lang="zh-CN" altLang="en-US" sz="1400">
                <a:sym typeface="+mn-ea"/>
              </a:rPr>
              <a:t>执行get_result_l：change l, whle fixing size of dataset</a:t>
            </a:r>
            <a:endParaRPr lang="zh-CN" altLang="en-US" sz="1400">
              <a:sym typeface="+mn-ea"/>
            </a:endParaRPr>
          </a:p>
          <a:p>
            <a:pPr>
              <a:lnSpc>
                <a:spcPct val="120000"/>
              </a:lnSpc>
            </a:pPr>
            <a:r>
              <a:rPr lang="en-US" altLang="zh-CN" sz="1400" dirty="0"/>
              <a:t>data    </a:t>
            </a:r>
            <a:r>
              <a:rPr lang="zh-CN" altLang="en-US" sz="1400" dirty="0"/>
              <a:t>执行get_result_dataset：fix l, while changing size of dataset</a:t>
            </a:r>
            <a:r>
              <a:rPr lang="en-US" altLang="zh-CN" sz="1400" dirty="0"/>
              <a:t>.</a:t>
            </a:r>
            <a:r>
              <a:rPr lang="zh-CN" altLang="en-US" sz="1400" dirty="0"/>
              <a:t> num_test is the test nubmber.</a:t>
            </a:r>
            <a:endParaRPr lang="zh-CN" altLang="en-US" sz="1400" dirty="0"/>
          </a:p>
        </p:txBody>
      </p:sp>
      <p:sp>
        <p:nvSpPr>
          <p:cNvPr id="3" name="标题 2"/>
          <p:cNvSpPr>
            <a:spLocks noGrp="1"/>
          </p:cNvSpPr>
          <p:nvPr>
            <p:ph type="title"/>
          </p:nvPr>
        </p:nvSpPr>
        <p:spPr/>
        <p:txBody>
          <a:bodyPr/>
          <a:lstStyle/>
          <a:p>
            <a:r>
              <a:rPr lang="zh-CN" altLang="en-US" dirty="0"/>
              <a:t>运行方法</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sz="3040" dirty="0"/>
              <a:t>Part 2</a:t>
            </a:r>
            <a:endParaRPr lang="zh-CN" altLang="en-US" sz="3040" dirty="0"/>
          </a:p>
        </p:txBody>
      </p:sp>
      <p:sp>
        <p:nvSpPr>
          <p:cNvPr id="6" name="文本占位符 5"/>
          <p:cNvSpPr>
            <a:spLocks noGrp="1"/>
          </p:cNvSpPr>
          <p:nvPr>
            <p:ph type="body" idx="1"/>
          </p:nvPr>
        </p:nvSpPr>
        <p:spPr>
          <a:xfrm>
            <a:off x="757651" y="1240971"/>
            <a:ext cx="5407653" cy="3269117"/>
          </a:xfrm>
        </p:spPr>
        <p:txBody>
          <a:bodyPr/>
          <a:lstStyle/>
          <a:p>
            <a:r>
              <a:rPr lang="zh-CN" altLang="en-US" dirty="0">
                <a:latin typeface="微软雅黑" panose="020B0503020204020204" pitchFamily="34" charset="-122"/>
              </a:rPr>
              <a:t>实验题目：</a:t>
            </a:r>
            <a:r>
              <a:rPr lang="en-US" altLang="zh-CN" dirty="0">
                <a:latin typeface="微软雅黑" panose="020B0503020204020204" pitchFamily="34" charset="-122"/>
              </a:rPr>
              <a:t>L-Diversity</a:t>
            </a:r>
            <a:r>
              <a:rPr lang="zh-CN" altLang="en-US" dirty="0">
                <a:latin typeface="微软雅黑" panose="020B0503020204020204" pitchFamily="34" charset="-122"/>
              </a:rPr>
              <a:t>的实现与分析</a:t>
            </a:r>
            <a:endParaRPr lang="en-US" altLang="zh-CN" dirty="0">
              <a:latin typeface="微软雅黑" panose="020B0503020204020204" pitchFamily="34" charset="-122"/>
            </a:endParaRPr>
          </a:p>
          <a:p>
            <a:r>
              <a:rPr lang="zh-CN" altLang="en-US" dirty="0">
                <a:latin typeface="微软雅黑" panose="020B0503020204020204" pitchFamily="34" charset="-122"/>
              </a:rPr>
              <a:t>实验内容：使用</a:t>
            </a:r>
            <a:r>
              <a:rPr lang="en-US" altLang="zh-CN" i="0" dirty="0">
                <a:solidFill>
                  <a:srgbClr val="1F2328"/>
                </a:solidFill>
                <a:effectLst/>
                <a:latin typeface="微软雅黑" panose="020B0503020204020204" pitchFamily="34" charset="-122"/>
              </a:rPr>
              <a:t>Mondrian</a:t>
            </a:r>
            <a:r>
              <a:rPr lang="zh-CN" altLang="en-US" i="0" dirty="0">
                <a:solidFill>
                  <a:srgbClr val="1F2328"/>
                </a:solidFill>
                <a:effectLst/>
                <a:latin typeface="微软雅黑" panose="020B0503020204020204" pitchFamily="34" charset="-122"/>
              </a:rPr>
              <a:t>算法实现</a:t>
            </a:r>
            <a:r>
              <a:rPr lang="zh-CN" altLang="en-US" b="0" i="0" dirty="0">
                <a:solidFill>
                  <a:srgbClr val="1F2328"/>
                </a:solidFill>
                <a:effectLst/>
                <a:latin typeface="微软雅黑" panose="020B0503020204020204" pitchFamily="34" charset="-122"/>
              </a:rPr>
              <a:t>数据</a:t>
            </a:r>
            <a:r>
              <a:rPr lang="en-US" altLang="zh-CN" b="0" i="0" dirty="0">
                <a:solidFill>
                  <a:srgbClr val="1F2328"/>
                </a:solidFill>
                <a:effectLst/>
                <a:latin typeface="微软雅黑" panose="020B0503020204020204" pitchFamily="34" charset="-122"/>
              </a:rPr>
              <a:t>L</a:t>
            </a:r>
            <a:r>
              <a:rPr lang="zh-CN" altLang="en-US" b="0" i="0" dirty="0">
                <a:solidFill>
                  <a:srgbClr val="1F2328"/>
                </a:solidFill>
                <a:effectLst/>
                <a:latin typeface="微软雅黑" panose="020B0503020204020204" pitchFamily="34" charset="-122"/>
              </a:rPr>
              <a:t>多样性脱敏</a:t>
            </a:r>
            <a:br>
              <a:rPr lang="en-US" altLang="zh-CN" b="0" i="0" dirty="0">
                <a:solidFill>
                  <a:srgbClr val="1F2328"/>
                </a:solidFill>
                <a:effectLst/>
                <a:latin typeface="微软雅黑" panose="020B0503020204020204" pitchFamily="34" charset="-122"/>
              </a:rPr>
            </a:br>
            <a:r>
              <a:rPr lang="en-US" altLang="zh-CN" b="0" i="0" dirty="0">
                <a:solidFill>
                  <a:srgbClr val="1F2328"/>
                </a:solidFill>
                <a:effectLst/>
                <a:latin typeface="微软雅黑" panose="020B0503020204020204" pitchFamily="34" charset="-122"/>
              </a:rPr>
              <a:t>	        </a:t>
            </a:r>
            <a:r>
              <a:rPr lang="zh-CN" altLang="en-US" b="0" i="0" dirty="0">
                <a:solidFill>
                  <a:srgbClr val="1F2328"/>
                </a:solidFill>
                <a:effectLst/>
                <a:latin typeface="微软雅黑" panose="020B0503020204020204" pitchFamily="34" charset="-122"/>
              </a:rPr>
              <a:t>并进行实验分析</a:t>
            </a:r>
            <a:endParaRPr lang="en-US" altLang="zh-CN" b="0" i="0" dirty="0">
              <a:solidFill>
                <a:srgbClr val="1F2328"/>
              </a:solidFill>
              <a:effectLst/>
              <a:latin typeface="微软雅黑" panose="020B0503020204020204" pitchFamily="34" charset="-122"/>
            </a:endParaRPr>
          </a:p>
          <a:p>
            <a:r>
              <a:rPr lang="zh-CN" altLang="en-US" b="0" i="0" dirty="0">
                <a:solidFill>
                  <a:srgbClr val="1F2328"/>
                </a:solidFill>
                <a:effectLst/>
                <a:latin typeface="微软雅黑" panose="020B0503020204020204" pitchFamily="34" charset="-122"/>
              </a:rPr>
              <a:t>实验目标：</a:t>
            </a:r>
            <a:endParaRPr lang="en-US" altLang="zh-CN" b="0" i="0" dirty="0">
              <a:solidFill>
                <a:srgbClr val="1F2328"/>
              </a:solidFill>
              <a:effectLst/>
              <a:latin typeface="微软雅黑" panose="020B0503020204020204" pitchFamily="34" charset="-122"/>
            </a:endParaRPr>
          </a:p>
          <a:p>
            <a:endParaRPr lang="en-US" altLang="zh-CN" b="0" i="0" dirty="0">
              <a:solidFill>
                <a:srgbClr val="1F2328"/>
              </a:solidFill>
              <a:effectLst/>
              <a:latin typeface="微软雅黑" panose="020B0503020204020204" pitchFamily="34" charset="-122"/>
            </a:endParaRPr>
          </a:p>
          <a:p>
            <a:endParaRPr lang="en-US" altLang="zh-CN" dirty="0">
              <a:latin typeface="微软雅黑" panose="020B0503020204020204" pitchFamily="34" charset="-122"/>
            </a:endParaRPr>
          </a:p>
          <a:p>
            <a:endParaRPr lang="zh-CN" altLang="en-US" dirty="0">
              <a:latin typeface="微软雅黑" panose="020B0503020204020204" pitchFamily="34" charset="-122"/>
            </a:endParaRPr>
          </a:p>
          <a:p>
            <a:r>
              <a:rPr lang="zh-CN" altLang="en-US" dirty="0">
                <a:latin typeface="微软雅黑" panose="020B0503020204020204" pitchFamily="34" charset="-122"/>
              </a:rPr>
              <a:t>评价标准：补充代码</a:t>
            </a:r>
            <a:r>
              <a:rPr lang="en-US" altLang="zh-CN" dirty="0">
                <a:latin typeface="微软雅黑" panose="020B0503020204020204" pitchFamily="34" charset="-122"/>
              </a:rPr>
              <a:t>50%+</a:t>
            </a:r>
            <a:r>
              <a:rPr lang="zh-CN" altLang="en-US" dirty="0">
                <a:latin typeface="微软雅黑" panose="020B0503020204020204" pitchFamily="34" charset="-122"/>
              </a:rPr>
              <a:t>实验报告</a:t>
            </a:r>
            <a:r>
              <a:rPr lang="en-US" altLang="zh-CN" dirty="0">
                <a:latin typeface="微软雅黑" panose="020B0503020204020204" pitchFamily="34" charset="-122"/>
              </a:rPr>
              <a:t>50%</a:t>
            </a:r>
            <a:endParaRPr lang="en-US" altLang="zh-CN" dirty="0">
              <a:latin typeface="微软雅黑" panose="020B0503020204020204" pitchFamily="34" charset="-122"/>
            </a:endParaRPr>
          </a:p>
          <a:p>
            <a:r>
              <a:rPr lang="zh-CN" altLang="en-US" dirty="0">
                <a:latin typeface="微软雅黑" panose="020B0503020204020204" pitchFamily="34" charset="-122"/>
              </a:rPr>
              <a:t>提交内容：单独</a:t>
            </a:r>
            <a:r>
              <a:rPr lang="en-US" altLang="zh-CN" dirty="0">
                <a:latin typeface="微软雅黑" panose="020B0503020204020204" pitchFamily="34" charset="-122"/>
              </a:rPr>
              <a:t>PDF+</a:t>
            </a:r>
            <a:r>
              <a:rPr lang="zh-CN" altLang="en-US" dirty="0">
                <a:latin typeface="微软雅黑" panose="020B0503020204020204" pitchFamily="34" charset="-122"/>
              </a:rPr>
              <a:t>代码压缩包</a:t>
            </a:r>
            <a:endParaRPr lang="zh-CN" altLang="en-US" dirty="0">
              <a:latin typeface="微软雅黑" panose="020B0503020204020204" pitchFamily="34" charset="-122"/>
            </a:endParaRPr>
          </a:p>
          <a:p>
            <a:r>
              <a:rPr lang="zh-CN" altLang="en-US" dirty="0">
                <a:latin typeface="微软雅黑" panose="020B0503020204020204" pitchFamily="34" charset="-122"/>
              </a:rPr>
              <a:t>截止时间：下周五晚</a:t>
            </a:r>
            <a:r>
              <a:rPr lang="en-US" altLang="zh-CN" dirty="0">
                <a:latin typeface="微软雅黑" panose="020B0503020204020204" pitchFamily="34" charset="-122"/>
              </a:rPr>
              <a:t>23</a:t>
            </a:r>
            <a:r>
              <a:rPr lang="zh-CN" altLang="en-US" dirty="0">
                <a:latin typeface="微软雅黑" panose="020B0503020204020204" pitchFamily="34" charset="-122"/>
              </a:rPr>
              <a:t>：</a:t>
            </a:r>
            <a:r>
              <a:rPr lang="en-US" altLang="zh-CN" dirty="0">
                <a:latin typeface="微软雅黑" panose="020B0503020204020204" pitchFamily="34" charset="-122"/>
              </a:rPr>
              <a:t>59</a:t>
            </a:r>
            <a:r>
              <a:rPr lang="zh-CN" altLang="en-US" dirty="0">
                <a:latin typeface="微软雅黑" panose="020B0503020204020204" pitchFamily="34" charset="-122"/>
              </a:rPr>
              <a:t>（具体见</a:t>
            </a:r>
            <a:r>
              <a:rPr lang="en-US" altLang="zh-CN" dirty="0">
                <a:latin typeface="微软雅黑" panose="020B0503020204020204" pitchFamily="34" charset="-122"/>
              </a:rPr>
              <a:t>bb</a:t>
            </a:r>
            <a:r>
              <a:rPr lang="zh-CN" altLang="en-US" dirty="0">
                <a:latin typeface="微软雅黑" panose="020B0503020204020204" pitchFamily="34" charset="-122"/>
              </a:rPr>
              <a:t>）</a:t>
            </a:r>
            <a:endParaRPr lang="en-US" altLang="zh-CN" dirty="0">
              <a:latin typeface="微软雅黑" panose="020B0503020204020204" pitchFamily="34" charset="-122"/>
            </a:endParaRPr>
          </a:p>
          <a:p>
            <a:endParaRPr lang="en-US" altLang="zh-CN" dirty="0">
              <a:latin typeface="微软雅黑" panose="020B0503020204020204" pitchFamily="34" charset="-122"/>
            </a:endParaRPr>
          </a:p>
          <a:p>
            <a:endParaRPr lang="en-US" altLang="zh-CN" dirty="0">
              <a:latin typeface="微软雅黑" panose="020B0503020204020204" pitchFamily="34" charset="-122"/>
            </a:endParaRPr>
          </a:p>
          <a:p>
            <a:endParaRPr lang="zh-CN" altLang="en-US" dirty="0">
              <a:latin typeface="微软雅黑" panose="020B0503020204020204" pitchFamily="34" charset="-122"/>
            </a:endParaRPr>
          </a:p>
        </p:txBody>
      </p:sp>
      <p:sp>
        <p:nvSpPr>
          <p:cNvPr id="8" name="文本框 7"/>
          <p:cNvSpPr txBox="1"/>
          <p:nvPr/>
        </p:nvSpPr>
        <p:spPr>
          <a:xfrm>
            <a:off x="2132965" y="2283460"/>
            <a:ext cx="4084955" cy="1209675"/>
          </a:xfrm>
          <a:prstGeom prst="rect">
            <a:avLst/>
          </a:prstGeom>
          <a:noFill/>
        </p:spPr>
        <p:txBody>
          <a:bodyPr wrap="square">
            <a:spAutoFit/>
          </a:bodyPr>
          <a:lstStyle/>
          <a:p>
            <a:pPr>
              <a:lnSpc>
                <a:spcPct val="130000"/>
              </a:lnSpc>
            </a:pPr>
            <a:r>
              <a:rPr lang="en-US" altLang="zh-CN" b="0" i="0" dirty="0">
                <a:solidFill>
                  <a:srgbClr val="1F2328"/>
                </a:solidFill>
                <a:effectLst/>
                <a:latin typeface="微软雅黑" panose="020B0503020204020204" pitchFamily="34" charset="-122"/>
                <a:ea typeface="微软雅黑" panose="020B0503020204020204" pitchFamily="34" charset="-122"/>
              </a:rPr>
              <a:t>1</a:t>
            </a:r>
            <a:r>
              <a:rPr lang="zh-CN" altLang="en-US" dirty="0">
                <a:solidFill>
                  <a:srgbClr val="1F2328"/>
                </a:solidFill>
                <a:latin typeface="微软雅黑" panose="020B0503020204020204" pitchFamily="34" charset="-122"/>
                <a:ea typeface="微软雅黑" panose="020B0503020204020204" pitchFamily="34" charset="-122"/>
              </a:rPr>
              <a:t>、理解</a:t>
            </a:r>
            <a:r>
              <a:rPr lang="en-US" altLang="zh-CN" dirty="0">
                <a:solidFill>
                  <a:srgbClr val="1F2328"/>
                </a:solidFill>
                <a:latin typeface="微软雅黑" panose="020B0503020204020204" pitchFamily="34" charset="-122"/>
                <a:ea typeface="微软雅黑" panose="020B0503020204020204" pitchFamily="34" charset="-122"/>
              </a:rPr>
              <a:t> </a:t>
            </a:r>
            <a:r>
              <a:rPr lang="zh-CN" altLang="en-US" dirty="0">
                <a:solidFill>
                  <a:srgbClr val="1F2328"/>
                </a:solidFill>
                <a:latin typeface="微软雅黑" panose="020B0503020204020204" pitchFamily="34" charset="-122"/>
                <a:ea typeface="微软雅黑" panose="020B0503020204020204" pitchFamily="34" charset="-122"/>
              </a:rPr>
              <a:t>Distinct l-diversity</a:t>
            </a:r>
            <a:r>
              <a:rPr lang="en-US" altLang="zh-CN" dirty="0">
                <a:solidFill>
                  <a:srgbClr val="1F2328"/>
                </a:solidFill>
                <a:latin typeface="微软雅黑" panose="020B0503020204020204" pitchFamily="34" charset="-122"/>
                <a:ea typeface="微软雅黑" panose="020B0503020204020204" pitchFamily="34" charset="-122"/>
              </a:rPr>
              <a:t> </a:t>
            </a:r>
            <a:r>
              <a:rPr lang="zh-CN" altLang="en-US" dirty="0">
                <a:solidFill>
                  <a:srgbClr val="1F2328"/>
                </a:solidFill>
                <a:latin typeface="微软雅黑" panose="020B0503020204020204" pitchFamily="34" charset="-122"/>
                <a:ea typeface="微软雅黑" panose="020B0503020204020204" pitchFamily="34" charset="-122"/>
              </a:rPr>
              <a:t>的检测部分，设计编写对数据</a:t>
            </a:r>
            <a:r>
              <a:rPr lang="en-US" altLang="zh-CN" dirty="0">
                <a:solidFill>
                  <a:srgbClr val="1F2328"/>
                </a:solidFill>
                <a:latin typeface="微软雅黑" panose="020B0503020204020204" pitchFamily="34" charset="-122"/>
                <a:ea typeface="微软雅黑" panose="020B0503020204020204" pitchFamily="34" charset="-122"/>
              </a:rPr>
              <a:t> </a:t>
            </a:r>
            <a:r>
              <a:rPr lang="zh-CN" altLang="en-US" dirty="0">
                <a:solidFill>
                  <a:srgbClr val="1F2328"/>
                </a:solidFill>
                <a:latin typeface="微软雅黑" panose="020B0503020204020204" pitchFamily="34" charset="-122"/>
                <a:ea typeface="微软雅黑" panose="020B0503020204020204" pitchFamily="34" charset="-122"/>
              </a:rPr>
              <a:t>Entropy l-diversity</a:t>
            </a:r>
            <a:r>
              <a:rPr lang="en-US" altLang="zh-CN" dirty="0">
                <a:solidFill>
                  <a:srgbClr val="1F2328"/>
                </a:solidFill>
                <a:latin typeface="微软雅黑" panose="020B0503020204020204" pitchFamily="34" charset="-122"/>
                <a:ea typeface="微软雅黑" panose="020B0503020204020204" pitchFamily="34" charset="-122"/>
              </a:rPr>
              <a:t> </a:t>
            </a:r>
            <a:r>
              <a:rPr lang="zh-CN" altLang="en-US" dirty="0">
                <a:solidFill>
                  <a:srgbClr val="1F2328"/>
                </a:solidFill>
                <a:latin typeface="微软雅黑" panose="020B0503020204020204" pitchFamily="34" charset="-122"/>
                <a:ea typeface="微软雅黑" panose="020B0503020204020204" pitchFamily="34" charset="-122"/>
              </a:rPr>
              <a:t>的检测</a:t>
            </a:r>
            <a:r>
              <a:rPr lang="zh-CN" altLang="en-US" dirty="0">
                <a:solidFill>
                  <a:srgbClr val="1F2328"/>
                </a:solidFill>
                <a:latin typeface="微软雅黑" panose="020B0503020204020204" pitchFamily="34" charset="-122"/>
                <a:ea typeface="微软雅黑" panose="020B0503020204020204" pitchFamily="34" charset="-122"/>
              </a:rPr>
              <a:t>方案</a:t>
            </a:r>
            <a:endParaRPr lang="zh-CN" altLang="en-US" dirty="0">
              <a:solidFill>
                <a:srgbClr val="1F2328"/>
              </a:solidFill>
              <a:latin typeface="微软雅黑" panose="020B0503020204020204" pitchFamily="34" charset="-122"/>
              <a:ea typeface="微软雅黑" panose="020B0503020204020204" pitchFamily="34" charset="-122"/>
            </a:endParaRPr>
          </a:p>
          <a:p>
            <a:pPr>
              <a:lnSpc>
                <a:spcPct val="130000"/>
              </a:lnSpc>
            </a:pPr>
            <a:r>
              <a:rPr lang="en-US" altLang="zh-CN" b="0" i="0" dirty="0">
                <a:solidFill>
                  <a:srgbClr val="1F2328"/>
                </a:solidFill>
                <a:effectLst/>
                <a:latin typeface="微软雅黑" panose="020B0503020204020204" pitchFamily="34" charset="-122"/>
                <a:ea typeface="微软雅黑" panose="020B0503020204020204" pitchFamily="34" charset="-122"/>
              </a:rPr>
              <a:t>2</a:t>
            </a:r>
            <a:r>
              <a:rPr lang="zh-CN" altLang="en-US" b="0" i="0" dirty="0">
                <a:solidFill>
                  <a:srgbClr val="1F2328"/>
                </a:solidFill>
                <a:effectLst/>
                <a:latin typeface="微软雅黑" panose="020B0503020204020204" pitchFamily="34" charset="-122"/>
                <a:ea typeface="微软雅黑" panose="020B0503020204020204" pitchFamily="34" charset="-122"/>
              </a:rPr>
              <a:t>、</a:t>
            </a:r>
            <a:r>
              <a:rPr lang="zh-CN" altLang="en-US" dirty="0">
                <a:solidFill>
                  <a:srgbClr val="1F2328"/>
                </a:solidFill>
                <a:latin typeface="微软雅黑" panose="020B0503020204020204" pitchFamily="34" charset="-122"/>
                <a:ea typeface="微软雅黑" panose="020B0503020204020204" pitchFamily="34" charset="-122"/>
              </a:rPr>
              <a:t>完成对数据集的</a:t>
            </a:r>
            <a:r>
              <a:rPr lang="en-US" altLang="zh-CN" dirty="0">
                <a:solidFill>
                  <a:srgbClr val="1F2328"/>
                </a:solidFill>
                <a:latin typeface="微软雅黑" panose="020B0503020204020204" pitchFamily="34" charset="-122"/>
                <a:ea typeface="微软雅黑" panose="020B0503020204020204" pitchFamily="34" charset="-122"/>
              </a:rPr>
              <a:t> </a:t>
            </a:r>
            <a:r>
              <a:rPr lang="zh-CN" altLang="en-US" dirty="0">
                <a:solidFill>
                  <a:srgbClr val="1F2328"/>
                </a:solidFill>
                <a:latin typeface="微软雅黑" panose="020B0503020204020204" pitchFamily="34" charset="-122"/>
                <a:ea typeface="微软雅黑" panose="020B0503020204020204" pitchFamily="34" charset="-122"/>
                <a:sym typeface="+mn-ea"/>
              </a:rPr>
              <a:t>Entropy l-diversity</a:t>
            </a:r>
            <a:r>
              <a:rPr lang="en-US" altLang="zh-CN" dirty="0">
                <a:solidFill>
                  <a:srgbClr val="1F2328"/>
                </a:solidFill>
                <a:latin typeface="微软雅黑" panose="020B0503020204020204" pitchFamily="34" charset="-122"/>
                <a:ea typeface="微软雅黑" panose="020B0503020204020204" pitchFamily="34" charset="-122"/>
                <a:sym typeface="+mn-ea"/>
              </a:rPr>
              <a:t> </a:t>
            </a:r>
            <a:r>
              <a:rPr lang="zh-CN" altLang="en-US" dirty="0">
                <a:solidFill>
                  <a:srgbClr val="1F2328"/>
                </a:solidFill>
                <a:latin typeface="微软雅黑" panose="020B0503020204020204" pitchFamily="34" charset="-122"/>
                <a:ea typeface="微软雅黑" panose="020B0503020204020204" pitchFamily="34" charset="-122"/>
                <a:sym typeface="+mn-ea"/>
              </a:rPr>
              <a:t>实现方案</a:t>
            </a:r>
            <a:br>
              <a:rPr lang="en-US" altLang="zh-CN" b="0" i="0" dirty="0">
                <a:solidFill>
                  <a:srgbClr val="1F2328"/>
                </a:solidFill>
                <a:effectLst/>
                <a:latin typeface="微软雅黑" panose="020B0503020204020204" pitchFamily="34" charset="-122"/>
                <a:ea typeface="微软雅黑" panose="020B0503020204020204" pitchFamily="34" charset="-122"/>
              </a:rPr>
            </a:br>
            <a:r>
              <a:rPr lang="en-US" altLang="zh-CN" b="0" i="0" dirty="0">
                <a:solidFill>
                  <a:srgbClr val="1F2328"/>
                </a:solidFill>
                <a:effectLst/>
                <a:latin typeface="微软雅黑" panose="020B0503020204020204" pitchFamily="34" charset="-122"/>
                <a:ea typeface="微软雅黑" panose="020B0503020204020204" pitchFamily="34" charset="-122"/>
              </a:rPr>
              <a:t>3</a:t>
            </a:r>
            <a:r>
              <a:rPr lang="zh-CN" altLang="en-US" b="0" i="0" dirty="0">
                <a:solidFill>
                  <a:srgbClr val="1F2328"/>
                </a:solidFill>
                <a:effectLst/>
                <a:latin typeface="微软雅黑" panose="020B0503020204020204" pitchFamily="34" charset="-122"/>
                <a:ea typeface="微软雅黑" panose="020B0503020204020204" pitchFamily="34" charset="-122"/>
              </a:rPr>
              <a:t>、设计实验方案对算法进行分析</a:t>
            </a:r>
            <a:endParaRPr lang="en-US" altLang="zh-CN" b="0" i="0" dirty="0">
              <a:solidFill>
                <a:srgbClr val="1F2328"/>
              </a:solidFill>
              <a:effectLst/>
              <a:latin typeface="微软雅黑" panose="020B0503020204020204" pitchFamily="34" charset="-122"/>
              <a:ea typeface="微软雅黑" panose="020B0503020204020204" pitchFamily="34" charset="-122"/>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algn="just"/>
            <a:r>
              <a:rPr lang="en-US" altLang="zh-CN" sz="1200" dirty="0">
                <a:latin typeface="Times New Roman" panose="02020603050405020304" pitchFamily="18" charset="0"/>
                <a:cs typeface="Times New Roman" panose="02020603050405020304" pitchFamily="18" charset="0"/>
              </a:rPr>
              <a:t>LeFevre K, DeWitt D J, Ramakrishnan R. Mondrian Multidimensional K-Anonymity[C]//Proceedings of the 22nd International Conference on Data Engineering. 2006: 25.</a:t>
            </a:r>
            <a:endParaRPr lang="en-US" altLang="zh-CN" sz="1200" dirty="0">
              <a:latin typeface="Times New Roman" panose="02020603050405020304" pitchFamily="18" charset="0"/>
              <a:cs typeface="Times New Roman" panose="02020603050405020304" pitchFamily="18" charset="0"/>
            </a:endParaRPr>
          </a:p>
          <a:p>
            <a:pPr algn="just"/>
            <a:r>
              <a:rPr lang="en-US" altLang="zh-CN" sz="1200" dirty="0">
                <a:latin typeface="Times New Roman" panose="02020603050405020304" pitchFamily="18" charset="0"/>
                <a:cs typeface="Times New Roman" panose="02020603050405020304" pitchFamily="18" charset="0"/>
              </a:rPr>
              <a:t>LeFevre K, DeWitt D J, Ramakrishnan R. Workload-aware anonymization[C]//Proceedings of the 12th ACM SIGKDD international conference on Knowledge discovery and data mining. 2006: 277-286.</a:t>
            </a:r>
            <a:endParaRPr lang="en-US" altLang="zh-CN" sz="1200" dirty="0">
              <a:latin typeface="Times New Roman" panose="02020603050405020304" pitchFamily="18" charset="0"/>
              <a:cs typeface="Times New Roman" panose="02020603050405020304" pitchFamily="18" charset="0"/>
            </a:endParaRPr>
          </a:p>
          <a:p>
            <a:pPr algn="just"/>
            <a:r>
              <a:rPr lang="en-US" altLang="zh-CN" sz="1200" dirty="0">
                <a:latin typeface="Times New Roman" panose="02020603050405020304" pitchFamily="18" charset="0"/>
                <a:cs typeface="Times New Roman" panose="02020603050405020304" pitchFamily="18" charset="0"/>
              </a:rPr>
              <a:t>Xu J, Wang W, Pei J, et al. Utility-based anonymization using local recoding[C]//Proceedings of the 12th ACM SIGKDD international conference on Knowledge discovery and data mining. 2006: 785-790. </a:t>
            </a:r>
            <a:endParaRPr lang="en-US" altLang="zh-CN" sz="1200" dirty="0">
              <a:latin typeface="Times New Roman" panose="02020603050405020304" pitchFamily="18" charset="0"/>
              <a:cs typeface="Times New Roman" panose="02020603050405020304" pitchFamily="18" charset="0"/>
            </a:endParaRPr>
          </a:p>
          <a:p>
            <a:pPr algn="just"/>
            <a:r>
              <a:rPr lang="en-US" altLang="zh-CN" sz="1200" dirty="0" err="1">
                <a:latin typeface="Times New Roman" panose="02020603050405020304" pitchFamily="18" charset="0"/>
                <a:cs typeface="Times New Roman" panose="02020603050405020304" pitchFamily="18" charset="0"/>
              </a:rPr>
              <a:t>Ghinita</a:t>
            </a:r>
            <a:r>
              <a:rPr lang="en-US" altLang="zh-CN" sz="1200" dirty="0">
                <a:latin typeface="Times New Roman" panose="02020603050405020304" pitchFamily="18" charset="0"/>
                <a:cs typeface="Times New Roman" panose="02020603050405020304" pitchFamily="18" charset="0"/>
              </a:rPr>
              <a:t> G, </a:t>
            </a:r>
            <a:r>
              <a:rPr lang="en-US" altLang="zh-CN" sz="1200" dirty="0" err="1">
                <a:latin typeface="Times New Roman" panose="02020603050405020304" pitchFamily="18" charset="0"/>
                <a:cs typeface="Times New Roman" panose="02020603050405020304" pitchFamily="18" charset="0"/>
              </a:rPr>
              <a:t>Karras</a:t>
            </a:r>
            <a:r>
              <a:rPr lang="en-US" altLang="zh-CN" sz="1200" dirty="0">
                <a:latin typeface="Times New Roman" panose="02020603050405020304" pitchFamily="18" charset="0"/>
                <a:cs typeface="Times New Roman" panose="02020603050405020304" pitchFamily="18" charset="0"/>
              </a:rPr>
              <a:t> P, </a:t>
            </a:r>
            <a:r>
              <a:rPr lang="en-US" altLang="zh-CN" sz="1200" dirty="0" err="1">
                <a:latin typeface="Times New Roman" panose="02020603050405020304" pitchFamily="18" charset="0"/>
                <a:cs typeface="Times New Roman" panose="02020603050405020304" pitchFamily="18" charset="0"/>
              </a:rPr>
              <a:t>Kalnis</a:t>
            </a:r>
            <a:r>
              <a:rPr lang="en-US" altLang="zh-CN" sz="1200" dirty="0">
                <a:latin typeface="Times New Roman" panose="02020603050405020304" pitchFamily="18" charset="0"/>
                <a:cs typeface="Times New Roman" panose="02020603050405020304" pitchFamily="18" charset="0"/>
              </a:rPr>
              <a:t> P, et al. Fast data anonymization with low information loss[C]//Proceedings of the 33rd international conference on Very large data bases. 2007: 758-769.</a:t>
            </a:r>
            <a:endParaRPr lang="en-US" altLang="zh-CN" sz="1200" dirty="0">
              <a:latin typeface="Times New Roman" panose="02020603050405020304" pitchFamily="18" charset="0"/>
              <a:cs typeface="Times New Roman" panose="02020603050405020304" pitchFamily="18" charset="0"/>
            </a:endParaRPr>
          </a:p>
          <a:p>
            <a:pPr algn="just"/>
            <a:r>
              <a:rPr lang="en-US" altLang="zh-CN" sz="1200" dirty="0">
                <a:latin typeface="Times New Roman" panose="02020603050405020304" pitchFamily="18" charset="0"/>
                <a:cs typeface="Times New Roman" panose="02020603050405020304" pitchFamily="18" charset="0"/>
              </a:rPr>
              <a:t>https://blog.sagiri.tech/index.php/archives/150/</a:t>
            </a:r>
            <a:endParaRPr lang="en-US" altLang="zh-CN" sz="1200" dirty="0">
              <a:latin typeface="Times New Roman" panose="02020603050405020304" pitchFamily="18" charset="0"/>
              <a:cs typeface="Times New Roman" panose="02020603050405020304" pitchFamily="18" charset="0"/>
            </a:endParaRPr>
          </a:p>
          <a:p>
            <a:pPr algn="just"/>
            <a:r>
              <a:rPr lang="en-US" altLang="zh-CN" sz="1200" dirty="0">
                <a:latin typeface="Times New Roman" panose="02020603050405020304" pitchFamily="18" charset="0"/>
                <a:cs typeface="Times New Roman" panose="02020603050405020304" pitchFamily="18" charset="0"/>
              </a:rPr>
              <a:t>https://blog.csdn.net/xff1994/article/details/83149116</a:t>
            </a:r>
            <a:endParaRPr lang="en-US" altLang="zh-CN" sz="1200" dirty="0">
              <a:latin typeface="Times New Roman" panose="02020603050405020304" pitchFamily="18" charset="0"/>
              <a:cs typeface="Times New Roman" panose="02020603050405020304" pitchFamily="18" charset="0"/>
            </a:endParaRPr>
          </a:p>
          <a:p>
            <a:pPr algn="just"/>
            <a:endParaRPr lang="en-US" altLang="zh-CN" sz="1200" dirty="0">
              <a:latin typeface="Times New Roman" panose="02020603050405020304" pitchFamily="18" charset="0"/>
              <a:cs typeface="Times New Roman" panose="02020603050405020304" pitchFamily="18" charset="0"/>
            </a:endParaRPr>
          </a:p>
          <a:p>
            <a:pPr marL="0" indent="0" algn="just">
              <a:buNone/>
            </a:pPr>
            <a:endParaRPr lang="en-US" altLang="zh-CN" sz="1200" dirty="0">
              <a:hlinkClick r:id="" action="ppaction://noaction"/>
            </a:endParaRPr>
          </a:p>
        </p:txBody>
      </p:sp>
      <p:sp>
        <p:nvSpPr>
          <p:cNvPr id="3" name="标题 2"/>
          <p:cNvSpPr>
            <a:spLocks noGrp="1"/>
          </p:cNvSpPr>
          <p:nvPr>
            <p:ph type="title"/>
          </p:nvPr>
        </p:nvSpPr>
        <p:spPr/>
        <p:txBody>
          <a:bodyPr/>
          <a:lstStyle/>
          <a:p>
            <a:r>
              <a:rPr lang="zh-CN" altLang="en-US" dirty="0"/>
              <a:t>参考资料</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6"/>
          <p:cNvSpPr txBox="1">
            <a:spLocks noGrp="1"/>
          </p:cNvSpPr>
          <p:nvPr>
            <p:ph type="body" idx="1"/>
          </p:nvPr>
        </p:nvSpPr>
        <p:spPr>
          <a:xfrm>
            <a:off x="324400" y="1339700"/>
            <a:ext cx="5730000" cy="2780100"/>
          </a:xfrm>
          <a:prstGeom prst="rect">
            <a:avLst/>
          </a:prstGeom>
        </p:spPr>
        <p:txBody>
          <a:bodyPr spcFirstLastPara="1" wrap="square" lIns="91425" tIns="91425" rIns="91425" bIns="91425" anchor="t" anchorCtr="0">
            <a:noAutofit/>
          </a:bodyPr>
          <a:lstStyle/>
          <a:p>
            <a:pPr marL="0" indent="0">
              <a:buNone/>
            </a:pPr>
            <a:r>
              <a:rPr lang="en-GB" sz="3600" b="1" dirty="0"/>
              <a:t>Any questions?</a:t>
            </a:r>
            <a:endParaRPr sz="3600" b="1" dirty="0"/>
          </a:p>
          <a:p>
            <a:pPr marL="0" indent="0">
              <a:buNone/>
            </a:pPr>
            <a:endParaRPr dirty="0"/>
          </a:p>
          <a:p>
            <a:endParaRPr dirty="0"/>
          </a:p>
        </p:txBody>
      </p:sp>
      <p:sp>
        <p:nvSpPr>
          <p:cNvPr id="300" name="Google Shape;300;p36"/>
          <p:cNvSpPr txBox="1">
            <a:spLocks noGrp="1"/>
          </p:cNvSpPr>
          <p:nvPr>
            <p:ph type="title"/>
          </p:nvPr>
        </p:nvSpPr>
        <p:spPr>
          <a:xfrm>
            <a:off x="324400" y="423862"/>
            <a:ext cx="6181175" cy="658661"/>
          </a:xfrm>
          <a:prstGeom prst="rect">
            <a:avLst/>
          </a:prstGeom>
        </p:spPr>
        <p:txBody>
          <a:bodyPr spcFirstLastPara="1" wrap="square" lIns="91425" tIns="91425" rIns="91425" bIns="91425" anchor="b" anchorCtr="0">
            <a:noAutofit/>
          </a:bodyPr>
          <a:lstStyle/>
          <a:p>
            <a:r>
              <a:rPr lang="en-GB" dirty="0"/>
              <a:t>THANKS!</a:t>
            </a:r>
            <a:endParaRPr dirty="0"/>
          </a:p>
        </p:txBody>
      </p:sp>
      <p:pic>
        <p:nvPicPr>
          <p:cNvPr id="301" name="Google Shape;301;p36" descr="photo-1434030216411-0b793f4b4173.jpg"/>
          <p:cNvPicPr preferRelativeResize="0"/>
          <p:nvPr/>
        </p:nvPicPr>
        <p:blipFill>
          <a:blip r:embed="rId1"/>
          <a:stretch>
            <a:fillRect/>
          </a:stretch>
        </p:blipFill>
        <p:spPr>
          <a:xfrm>
            <a:off x="4286250" y="1595241"/>
            <a:ext cx="2066925" cy="2400497"/>
          </a:xfrm>
          <a:prstGeom prst="rect">
            <a:avLst/>
          </a:prstGeom>
          <a:noFill/>
          <a:ln>
            <a:noFill/>
          </a:ln>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K-Anonymity </a:t>
            </a:r>
            <a:r>
              <a:rPr lang="zh-CN" altLang="en-US" dirty="0"/>
              <a:t>的</a:t>
            </a:r>
            <a:r>
              <a:rPr lang="zh-CN" altLang="en-US" dirty="0"/>
              <a:t>不足</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
        <p:nvSpPr>
          <p:cNvPr id="5" name="灯片编号占位符 3"/>
          <p:cNvSpPr txBox="1"/>
          <p:nvPr/>
        </p:nvSpPr>
        <p:spPr>
          <a:xfrm>
            <a:off x="334716" y="4798444"/>
            <a:ext cx="6188529" cy="291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buNone/>
              <a:defRPr sz="1200" b="0" i="0" u="none" strike="noStrike" cap="none">
                <a:solidFill>
                  <a:schemeClr val="bg1"/>
                </a:solidFill>
                <a:latin typeface="Montserrat" panose="00000500000000000000" charset="0"/>
                <a:ea typeface="微软雅黑" panose="020B0503020204020204" pitchFamily="34" charset="-122"/>
                <a:cs typeface="Montserrat" panose="00000500000000000000" charset="0"/>
                <a:sym typeface="Montserrat" panose="00000500000000000000"/>
              </a:defRPr>
            </a:lvl1pPr>
            <a:lvl2pPr marR="0" lvl="1"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fld id="{00000000-1234-1234-1234-123412341234}" type="slidenum">
              <a:rPr lang="en-GB" smtClean="0"/>
            </a:fld>
            <a:endParaRPr lang="en-GB" dirty="0"/>
          </a:p>
        </p:txBody>
      </p:sp>
      <p:sp>
        <p:nvSpPr>
          <p:cNvPr id="12" name="文本占位符 11"/>
          <p:cNvSpPr>
            <a:spLocks noGrp="1"/>
          </p:cNvSpPr>
          <p:nvPr>
            <p:ph type="body" idx="1"/>
          </p:nvPr>
        </p:nvSpPr>
        <p:spPr>
          <a:xfrm>
            <a:off x="724256" y="1110776"/>
            <a:ext cx="5348475" cy="3269117"/>
          </a:xfrm>
        </p:spPr>
        <p:txBody>
          <a:bodyPr/>
          <a:p>
            <a:r>
              <a:rPr lang="en-US" altLang="zh-CN" dirty="0"/>
              <a:t>同质化攻击（Homogeneity Attack）</a:t>
            </a:r>
            <a:endParaRPr lang="en-US" altLang="zh-CN" dirty="0"/>
          </a:p>
          <a:p>
            <a:pPr lvl="1"/>
            <a:r>
              <a:rPr lang="zh-CN" altLang="en-US" sz="1200" dirty="0"/>
              <a:t>如果一个等价类中的所有记录在敏感属性上的值非常相似，那么攻击者可以通过分析该等价类推测出所有记录的敏感信息。</a:t>
            </a:r>
            <a:endParaRPr lang="zh-CN" altLang="en-US" sz="1200" dirty="0"/>
          </a:p>
          <a:p>
            <a:pPr lvl="1"/>
            <a:r>
              <a:rPr lang="zh-CN" altLang="en-US" sz="1200" dirty="0"/>
              <a:t>假设等价类中的所有敏感属性（如病症）都为“癌症”，如果攻击者知道该等价类存在，就可以推断出所有记录的敏感信息。</a:t>
            </a:r>
            <a:endParaRPr lang="zh-CN" altLang="en-US" sz="1200" dirty="0"/>
          </a:p>
          <a:p>
            <a:pPr lvl="1"/>
            <a:r>
              <a:rPr lang="zh-CN" altLang="en-US" sz="1200" dirty="0"/>
              <a:t> k-anonymity 没有考虑敏感属性的多样性，可能会导致这种情况发生。</a:t>
            </a:r>
            <a:endParaRPr lang="en-US" altLang="zh-CN" sz="1200" dirty="0"/>
          </a:p>
          <a:p>
            <a:r>
              <a:rPr lang="en-US" altLang="zh-CN" dirty="0"/>
              <a:t>背景攻击（Background Knowledge Attack）</a:t>
            </a:r>
            <a:endParaRPr lang="en-US" altLang="zh-CN" dirty="0"/>
          </a:p>
          <a:p>
            <a:pPr lvl="1"/>
            <a:r>
              <a:rPr lang="zh-CN" altLang="en-US" sz="1200" dirty="0"/>
              <a:t>攻击者拥有额外的背景信息，可以将数据与其他信息源结合，从而推测出个体的敏感信息</a:t>
            </a:r>
            <a:endParaRPr lang="zh-CN" altLang="en-US" sz="1200" dirty="0"/>
          </a:p>
          <a:p>
            <a:pPr lvl="1"/>
            <a:r>
              <a:rPr lang="zh-CN" altLang="en-US" sz="1200" dirty="0"/>
              <a:t>即便 k-anonymity 保护了身份信息，但如果一个等价类中的敏感属性值非常集中，攻击者仍可以利用背景信息推断敏感信息。</a:t>
            </a:r>
            <a:endParaRPr lang="zh-CN" altLang="en-US" sz="1200" dirty="0"/>
          </a:p>
          <a:p>
            <a:pPr lvl="1"/>
            <a:r>
              <a:rPr lang="zh-CN" altLang="en-US" sz="1200" dirty="0"/>
              <a:t>k-anonymity 仅关心记录是否能与其他记录“混淆”，但它没有考虑敏感属性值的分布问题，这使得它容易受到背景攻击。</a:t>
            </a:r>
            <a:endParaRPr lang="zh-CN" altLang="en-US" sz="1200" dirty="0"/>
          </a:p>
          <a:p>
            <a:endParaRPr lang="zh-CN" altLang="en-US" sz="1200" dirty="0"/>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L-D</a:t>
            </a:r>
            <a:r>
              <a:rPr lang="en-US" altLang="zh-CN" dirty="0"/>
              <a:t>iversity </a:t>
            </a:r>
            <a:r>
              <a:rPr lang="zh-CN" altLang="en-US" dirty="0"/>
              <a:t>简介</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
        <p:nvSpPr>
          <p:cNvPr id="5" name="灯片编号占位符 3"/>
          <p:cNvSpPr txBox="1"/>
          <p:nvPr/>
        </p:nvSpPr>
        <p:spPr>
          <a:xfrm>
            <a:off x="334716" y="4798444"/>
            <a:ext cx="6188529" cy="291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buNone/>
              <a:defRPr sz="1200" b="0" i="0" u="none" strike="noStrike" cap="none">
                <a:solidFill>
                  <a:schemeClr val="bg1"/>
                </a:solidFill>
                <a:latin typeface="Montserrat" panose="00000500000000000000" charset="0"/>
                <a:ea typeface="微软雅黑" panose="020B0503020204020204" pitchFamily="34" charset="-122"/>
                <a:cs typeface="Montserrat" panose="00000500000000000000" charset="0"/>
                <a:sym typeface="Montserrat" panose="00000500000000000000"/>
              </a:defRPr>
            </a:lvl1pPr>
            <a:lvl2pPr marR="0" lvl="1"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rgbClr val="000000"/>
              </a:buClr>
              <a:buFont typeface="Arial" panose="020B0604020202020204"/>
              <a:buNone/>
              <a:defRPr sz="1200" b="0"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fld id="{00000000-1234-1234-1234-123412341234}" type="slidenum">
              <a:rPr lang="en-GB" smtClean="0"/>
            </a:fld>
            <a:endParaRPr lang="en-GB" dirty="0"/>
          </a:p>
        </p:txBody>
      </p:sp>
      <p:sp>
        <p:nvSpPr>
          <p:cNvPr id="7" name="矩形 6"/>
          <p:cNvSpPr/>
          <p:nvPr/>
        </p:nvSpPr>
        <p:spPr>
          <a:xfrm>
            <a:off x="622042" y="1127121"/>
            <a:ext cx="5788283" cy="521970"/>
          </a:xfrm>
          <a:prstGeom prst="rect">
            <a:avLst/>
          </a:prstGeom>
        </p:spPr>
        <p:txBody>
          <a:bodyPr wrap="square">
            <a:spAutoFit/>
          </a:bodyPr>
          <a:lstStyle/>
          <a:p>
            <a:pPr marL="285750" indent="-285750">
              <a:buFont typeface="Wingdings" panose="05000000000000000000" charset="0"/>
              <a:buChar char="u"/>
            </a:pPr>
            <a:r>
              <a:rPr lang="en-US" altLang="zh-CN" b="1" dirty="0">
                <a:latin typeface="Montserrat" panose="00000500000000000000" charset="0"/>
              </a:rPr>
              <a:t>L-Diversity ---为了解决 K - 匿名无法防范同质化攻击和背景攻击</a:t>
            </a:r>
            <a:r>
              <a:rPr lang="zh-CN" altLang="en-US" b="1" dirty="0">
                <a:latin typeface="Montserrat" panose="00000500000000000000" charset="0"/>
              </a:rPr>
              <a:t>而</a:t>
            </a:r>
            <a:r>
              <a:rPr lang="zh-CN" altLang="en-US" b="1" dirty="0">
                <a:latin typeface="Montserrat" panose="00000500000000000000" charset="0"/>
              </a:rPr>
              <a:t>提出</a:t>
            </a:r>
            <a:endParaRPr lang="zh-CN" altLang="en-US" b="1" dirty="0">
              <a:latin typeface="Montserrat" panose="00000500000000000000" charset="0"/>
            </a:endParaRPr>
          </a:p>
        </p:txBody>
      </p:sp>
      <p:pic>
        <p:nvPicPr>
          <p:cNvPr id="2" name="图片 1"/>
          <p:cNvPicPr>
            <a:picLocks noChangeAspect="1"/>
          </p:cNvPicPr>
          <p:nvPr/>
        </p:nvPicPr>
        <p:blipFill>
          <a:blip r:embed="rId1"/>
          <a:stretch>
            <a:fillRect/>
          </a:stretch>
        </p:blipFill>
        <p:spPr>
          <a:xfrm>
            <a:off x="980440" y="1685925"/>
            <a:ext cx="3828415" cy="2217420"/>
          </a:xfrm>
          <a:prstGeom prst="rect">
            <a:avLst/>
          </a:prstGeom>
        </p:spPr>
      </p:pic>
      <mc:AlternateContent xmlns:mc="http://schemas.openxmlformats.org/markup-compatibility/2006">
        <mc:Choice xmlns:a14="http://schemas.microsoft.com/office/drawing/2010/main" Requires="a14">
          <p:sp>
            <p:nvSpPr>
              <p:cNvPr id="9" name="矩形 8"/>
              <p:cNvSpPr/>
              <p:nvPr/>
            </p:nvSpPr>
            <p:spPr>
              <a:xfrm>
                <a:off x="692785" y="3940175"/>
                <a:ext cx="4880610" cy="610870"/>
              </a:xfrm>
              <a:prstGeom prst="rect">
                <a:avLst/>
              </a:prstGeom>
            </p:spPr>
            <p:txBody>
              <a:bodyPr wrap="square">
                <a:spAutoFit/>
              </a:bodyPr>
              <a:p>
                <a:pPr marL="285750" indent="-285750">
                  <a:buFont typeface="Wingdings" panose="05000000000000000000" charset="0"/>
                  <a:buChar char="u"/>
                </a:pPr>
                <a:r>
                  <a:rPr lang="en-US" altLang="zh-CN" b="1" dirty="0">
                    <a:latin typeface="Montserrat" panose="00000500000000000000" charset="0"/>
                  </a:rPr>
                  <a:t>对每个等价类都保证敏感属性至少有 </a:t>
                </a:r>
                <a14:m>
                  <m:oMath xmlns:m="http://schemas.openxmlformats.org/officeDocument/2006/math">
                    <m:r>
                      <a:rPr lang="en-US" altLang="zh-CN" b="1" i="1" dirty="0">
                        <a:latin typeface="Cambria Math" panose="02040503050406030204" pitchFamily="18" charset="0"/>
                        <a:cs typeface="Cambria Math" panose="02040503050406030204" pitchFamily="18" charset="0"/>
                      </a:rPr>
                      <m:t>𝑳</m:t>
                    </m:r>
                  </m:oMath>
                </a14:m>
                <a:r>
                  <a:rPr lang="en-US" altLang="zh-CN" b="1" dirty="0">
                    <a:latin typeface="Montserrat" panose="00000500000000000000" charset="0"/>
                  </a:rPr>
                  <a:t> </a:t>
                </a:r>
                <a:r>
                  <a:rPr lang="zh-CN" altLang="en-US" b="1" dirty="0">
                    <a:latin typeface="Montserrat" panose="00000500000000000000" charset="0"/>
                  </a:rPr>
                  <a:t>个取值，使得攻击者最多以 </a:t>
                </a:r>
                <a14:m>
                  <m:oMath xmlns:m="http://schemas.openxmlformats.org/officeDocument/2006/math">
                    <m:f>
                      <m:fPr>
                        <m:ctrlPr>
                          <a:rPr lang="en-US" altLang="zh-CN" b="1" i="1" dirty="0">
                            <a:latin typeface="Cambria Math" panose="02040503050406030204" pitchFamily="18" charset="0"/>
                            <a:cs typeface="Cambria Math" panose="02040503050406030204" pitchFamily="18" charset="0"/>
                          </a:rPr>
                        </m:ctrlPr>
                      </m:fPr>
                      <m:num>
                        <m:r>
                          <a:rPr lang="en-US" altLang="zh-CN" b="1" i="1" dirty="0">
                            <a:latin typeface="Cambria Math" panose="02040503050406030204" pitchFamily="18" charset="0"/>
                            <a:cs typeface="Cambria Math" panose="02040503050406030204" pitchFamily="18" charset="0"/>
                          </a:rPr>
                          <m:t>𝟏</m:t>
                        </m:r>
                      </m:num>
                      <m:den>
                        <m:r>
                          <a:rPr lang="en-US" altLang="zh-CN" b="1" i="1" dirty="0">
                            <a:latin typeface="Cambria Math" panose="02040503050406030204" pitchFamily="18" charset="0"/>
                            <a:cs typeface="Cambria Math" panose="02040503050406030204" pitchFamily="18" charset="0"/>
                          </a:rPr>
                          <m:t>𝑳</m:t>
                        </m:r>
                      </m:den>
                    </m:f>
                  </m:oMath>
                </a14:m>
                <a:r>
                  <a:rPr lang="en-US" altLang="zh-CN" b="1" dirty="0">
                    <a:latin typeface="Montserrat" panose="00000500000000000000" charset="0"/>
                  </a:rPr>
                  <a:t> </a:t>
                </a:r>
                <a:r>
                  <a:rPr lang="zh-CN" altLang="en-US" b="1" dirty="0">
                    <a:latin typeface="Montserrat" panose="00000500000000000000" charset="0"/>
                  </a:rPr>
                  <a:t>的概率确认某个体的敏感信息</a:t>
                </a:r>
                <a:endParaRPr lang="zh-CN" altLang="en-US" b="1" dirty="0">
                  <a:latin typeface="Montserrat" panose="00000500000000000000" charset="0"/>
                </a:endParaRPr>
              </a:p>
            </p:txBody>
          </p:sp>
        </mc:Choice>
        <mc:Fallback>
          <p:sp>
            <p:nvSpPr>
              <p:cNvPr id="9" name="矩形 8"/>
              <p:cNvSpPr>
                <a:spLocks noRot="1" noChangeAspect="1" noMove="1" noResize="1" noEditPoints="1" noAdjustHandles="1" noChangeArrowheads="1" noChangeShapeType="1" noTextEdit="1"/>
              </p:cNvSpPr>
              <p:nvPr/>
            </p:nvSpPr>
            <p:spPr>
              <a:xfrm>
                <a:off x="692785" y="3940175"/>
                <a:ext cx="4880610" cy="610870"/>
              </a:xfrm>
              <a:prstGeom prst="rect">
                <a:avLst/>
              </a:prstGeom>
              <a:blipFill rotWithShape="1">
                <a:blip r:embed="rId2"/>
                <a:stretch>
                  <a:fillRect/>
                </a:stretch>
              </a:blipFill>
            </p:spPr>
            <p:txBody>
              <a:bodyPr/>
              <a:lstStyle/>
              <a:p>
                <a:r>
                  <a:rPr lang="zh-CN" altLang="en-US">
                    <a:noFill/>
                  </a:rPr>
                  <a:t> </a:t>
                </a:r>
              </a:p>
            </p:txBody>
          </p:sp>
        </mc:Fallback>
      </mc:AlternateContent>
      <p:sp>
        <p:nvSpPr>
          <p:cNvPr id="11" name="矩形 10"/>
          <p:cNvSpPr/>
          <p:nvPr/>
        </p:nvSpPr>
        <p:spPr>
          <a:xfrm>
            <a:off x="4869180" y="2519680"/>
            <a:ext cx="1918335" cy="306705"/>
          </a:xfrm>
          <a:prstGeom prst="rect">
            <a:avLst/>
          </a:prstGeom>
        </p:spPr>
        <p:txBody>
          <a:bodyPr wrap="square">
            <a:spAutoFit/>
          </a:bodyPr>
          <a:p>
            <a:pPr marL="0" indent="0">
              <a:buFont typeface="Wingdings" panose="05000000000000000000" charset="0"/>
              <a:buNone/>
            </a:pPr>
            <a:r>
              <a:rPr lang="zh-CN" altLang="en-US" b="1" dirty="0">
                <a:solidFill>
                  <a:schemeClr val="tx1"/>
                </a:solidFill>
                <a:latin typeface="Montserrat" panose="00000500000000000000" charset="0"/>
              </a:rPr>
              <a:t>满足</a:t>
            </a:r>
            <a:r>
              <a:rPr lang="en-US" altLang="zh-CN" b="1" dirty="0">
                <a:solidFill>
                  <a:schemeClr val="tx1"/>
                </a:solidFill>
                <a:latin typeface="Montserrat" panose="00000500000000000000" charset="0"/>
              </a:rPr>
              <a:t> 3-diversity</a:t>
            </a:r>
            <a:endParaRPr lang="en-US" altLang="zh-CN" b="1" dirty="0">
              <a:solidFill>
                <a:schemeClr val="tx1"/>
              </a:solidFill>
              <a:latin typeface="Montserrat" panose="00000500000000000000" charset="0"/>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idx="1"/>
              </p:nvPr>
            </p:nvSpPr>
            <p:spPr>
              <a:xfrm>
                <a:off x="724256" y="1110776"/>
                <a:ext cx="5348475" cy="3269117"/>
              </a:xfrm>
            </p:spPr>
            <p:txBody>
              <a:bodyPr/>
              <a:lstStyle/>
              <a:p>
                <a:r>
                  <a:rPr lang="en-US" altLang="zh-CN" dirty="0"/>
                  <a:t> 可区分良表示（Distinct L-diversity）</a:t>
                </a:r>
                <a:endParaRPr lang="en-US" altLang="zh-CN" dirty="0"/>
              </a:p>
              <a:p>
                <a:pPr lvl="1"/>
                <a:r>
                  <a:rPr lang="zh-CN" altLang="en-US" sz="1200" dirty="0"/>
                  <a:t>同一等价类中，敏感属性至少有</a:t>
                </a:r>
                <a:r>
                  <a:rPr lang="en-US" altLang="zh-CN" sz="1200" dirty="0"/>
                  <a:t> </a:t>
                </a:r>
                <a:r>
                  <a:rPr lang="en-US" altLang="zh-CN" sz="1200" dirty="0">
                    <a:sym typeface="+mn-ea"/>
                  </a:rPr>
                  <a:t>L </a:t>
                </a:r>
                <a:r>
                  <a:rPr lang="zh-CN" altLang="en-US" sz="1200" dirty="0"/>
                  <a:t>个可区分的取值。</a:t>
                </a:r>
                <a:endParaRPr lang="zh-CN" altLang="en-US" sz="1200" dirty="0"/>
              </a:p>
              <a:p>
                <a:pPr lvl="1"/>
                <a:r>
                  <a:rPr lang="zh-CN" altLang="en-US" sz="1200" dirty="0"/>
                  <a:t> 但是如果某一个值的频率明显高于其他取值，则可能让观察者以较高的置信度认为此等价类中的敏感属性都是这个值</a:t>
                </a:r>
                <a:endParaRPr lang="zh-CN" altLang="en-US" sz="1200" dirty="0"/>
              </a:p>
              <a:p>
                <a:pPr lvl="1"/>
                <a:endParaRPr lang="en-US" altLang="zh-CN" sz="1200" dirty="0"/>
              </a:p>
              <a:p>
                <a:pPr lvl="1"/>
                <a:endParaRPr lang="en-US" altLang="zh-CN" sz="1200" dirty="0"/>
              </a:p>
              <a:p>
                <a:r>
                  <a:rPr lang="en-US" altLang="zh-CN" dirty="0"/>
                  <a:t>熵良表示（Entropy l-diversity）</a:t>
                </a:r>
                <a:endParaRPr lang="en-US" altLang="zh-CN" dirty="0"/>
              </a:p>
              <a:p>
                <a:pPr lvl="1"/>
                <a:r>
                  <a:rPr lang="zh-CN" altLang="en-US" sz="1200" dirty="0"/>
                  <a:t>记</a:t>
                </a:r>
                <a14:m>
                  <m:oMath xmlns:m="http://schemas.openxmlformats.org/officeDocument/2006/math">
                    <m:r>
                      <a:rPr lang="en-US" altLang="zh-CN" sz="1200" i="1" dirty="0">
                        <a:latin typeface="Cambria Math" panose="02040503050406030204" pitchFamily="18" charset="0"/>
                        <a:cs typeface="Cambria Math" panose="02040503050406030204" pitchFamily="18" charset="0"/>
                      </a:rPr>
                      <m:t> </m:t>
                    </m:r>
                    <m:r>
                      <a:rPr lang="en-US" altLang="zh-CN" sz="1200" i="1" dirty="0">
                        <a:latin typeface="Cambria Math" panose="02040503050406030204" pitchFamily="18" charset="0"/>
                        <a:cs typeface="Cambria Math" panose="02040503050406030204" pitchFamily="18" charset="0"/>
                      </a:rPr>
                      <m:t>𝑆</m:t>
                    </m:r>
                  </m:oMath>
                </a14:m>
                <a:r>
                  <a:rPr lang="en-US" altLang="zh-CN" sz="1200" dirty="0"/>
                  <a:t> </a:t>
                </a:r>
                <a:r>
                  <a:rPr lang="zh-CN" altLang="en-US" sz="1200" dirty="0"/>
                  <a:t>为敏感属性的取值集合，</a:t>
                </a:r>
                <a14:m>
                  <m:oMath xmlns:m="http://schemas.openxmlformats.org/officeDocument/2006/math">
                    <m:r>
                      <a:rPr lang="en-US" altLang="zh-CN" sz="1200" i="1" dirty="0">
                        <a:latin typeface="Cambria Math" panose="02040503050406030204" pitchFamily="18" charset="0"/>
                        <a:cs typeface="Cambria Math" panose="02040503050406030204" pitchFamily="18" charset="0"/>
                      </a:rPr>
                      <m:t>𝑝</m:t>
                    </m:r>
                    <m:r>
                      <a:rPr lang="en-US" altLang="zh-CN" sz="1200" i="1" dirty="0">
                        <a:latin typeface="Cambria Math" panose="02040503050406030204" pitchFamily="18" charset="0"/>
                        <a:cs typeface="Cambria Math" panose="02040503050406030204" pitchFamily="18" charset="0"/>
                      </a:rPr>
                      <m:t>(</m:t>
                    </m:r>
                    <m:r>
                      <a:rPr lang="en-US" altLang="zh-CN" sz="1200" i="1" dirty="0">
                        <a:latin typeface="Cambria Math" panose="02040503050406030204" pitchFamily="18" charset="0"/>
                        <a:cs typeface="Cambria Math" panose="02040503050406030204" pitchFamily="18" charset="0"/>
                      </a:rPr>
                      <m:t>𝐸</m:t>
                    </m:r>
                    <m:r>
                      <a:rPr lang="en-US" altLang="zh-CN" sz="1200" i="1" dirty="0">
                        <a:latin typeface="Cambria Math" panose="02040503050406030204" pitchFamily="18" charset="0"/>
                        <a:cs typeface="Cambria Math" panose="02040503050406030204" pitchFamily="18" charset="0"/>
                      </a:rPr>
                      <m:t>,</m:t>
                    </m:r>
                    <m:r>
                      <a:rPr lang="en-US" altLang="zh-CN" sz="1200" i="1" dirty="0">
                        <a:latin typeface="Cambria Math" panose="02040503050406030204" pitchFamily="18" charset="0"/>
                        <a:cs typeface="Cambria Math" panose="02040503050406030204" pitchFamily="18" charset="0"/>
                      </a:rPr>
                      <m:t>𝑠</m:t>
                    </m:r>
                    <m:r>
                      <a:rPr lang="en-US" altLang="zh-CN" sz="1200" i="1" dirty="0">
                        <a:latin typeface="Cambria Math" panose="02040503050406030204" pitchFamily="18" charset="0"/>
                        <a:cs typeface="Cambria Math" panose="02040503050406030204" pitchFamily="18" charset="0"/>
                      </a:rPr>
                      <m:t>)</m:t>
                    </m:r>
                  </m:oMath>
                </a14:m>
                <a:r>
                  <a:rPr lang="en-US" altLang="zh-CN" sz="1200" dirty="0"/>
                  <a:t> </a:t>
                </a:r>
                <a:r>
                  <a:rPr lang="zh-CN" altLang="en-US" sz="1200" dirty="0"/>
                  <a:t>为等价类</a:t>
                </a:r>
                <a:r>
                  <a:rPr lang="en-US" altLang="zh-CN" sz="1200" dirty="0"/>
                  <a:t> </a:t>
                </a:r>
                <a14:m>
                  <m:oMath xmlns:m="http://schemas.openxmlformats.org/officeDocument/2006/math">
                    <m:r>
                      <a:rPr lang="en-US" altLang="zh-CN" sz="1200" i="1" dirty="0">
                        <a:latin typeface="Cambria Math" panose="02040503050406030204" pitchFamily="18" charset="0"/>
                        <a:cs typeface="Cambria Math" panose="02040503050406030204" pitchFamily="18" charset="0"/>
                      </a:rPr>
                      <m:t>𝐸</m:t>
                    </m:r>
                  </m:oMath>
                </a14:m>
                <a:r>
                  <a:rPr lang="en-US" altLang="zh-CN" sz="1200" dirty="0"/>
                  <a:t> </a:t>
                </a:r>
                <a:r>
                  <a:rPr lang="zh-CN" altLang="en-US" sz="1200" dirty="0"/>
                  <a:t>中敏感属性取值</a:t>
                </a:r>
                <a:r>
                  <a:rPr lang="en-US" altLang="zh-CN" sz="1200" dirty="0"/>
                  <a:t> </a:t>
                </a:r>
                <a14:m>
                  <m:oMath xmlns:m="http://schemas.openxmlformats.org/officeDocument/2006/math">
                    <m:r>
                      <a:rPr lang="en-US" altLang="zh-CN" sz="1200" i="1" dirty="0">
                        <a:latin typeface="Cambria Math" panose="02040503050406030204" pitchFamily="18" charset="0"/>
                        <a:cs typeface="Cambria Math" panose="02040503050406030204" pitchFamily="18" charset="0"/>
                      </a:rPr>
                      <m:t>𝑠</m:t>
                    </m:r>
                  </m:oMath>
                </a14:m>
                <a:r>
                  <a:rPr lang="en-US" altLang="zh-CN" sz="1200" dirty="0"/>
                  <a:t> </a:t>
                </a:r>
                <a:r>
                  <a:rPr lang="zh-CN" altLang="en-US" sz="1200" dirty="0"/>
                  <a:t>的概率，Entropy l-diversity 要求 ：</a:t>
                </a:r>
                <a:endParaRPr lang="zh-CN" altLang="en-US" sz="1200" dirty="0"/>
              </a:p>
              <a:p>
                <a:pPr lvl="1"/>
                <a14:m>
                  <m:oMath xmlns:m="http://schemas.openxmlformats.org/officeDocument/2006/math">
                    <m:r>
                      <a:rPr lang="en-US" altLang="zh-CN" sz="1200" i="1" dirty="0">
                        <a:latin typeface="Cambria Math" panose="02040503050406030204" pitchFamily="18" charset="0"/>
                        <a:cs typeface="Cambria Math" panose="02040503050406030204" pitchFamily="18" charset="0"/>
                      </a:rPr>
                      <m:t>𝐸𝑛𝑡𝑟𝑜𝑝𝑦</m:t>
                    </m:r>
                    <m:r>
                      <a:rPr lang="en-US" altLang="zh-CN" sz="1200" i="1" dirty="0">
                        <a:latin typeface="Cambria Math" panose="02040503050406030204" pitchFamily="18" charset="0"/>
                        <a:cs typeface="Cambria Math" panose="02040503050406030204" pitchFamily="18" charset="0"/>
                      </a:rPr>
                      <m:t>(</m:t>
                    </m:r>
                    <m:r>
                      <a:rPr lang="en-US" altLang="zh-CN" sz="1200" i="1" dirty="0">
                        <a:latin typeface="Cambria Math" panose="02040503050406030204" pitchFamily="18" charset="0"/>
                        <a:cs typeface="Cambria Math" panose="02040503050406030204" pitchFamily="18" charset="0"/>
                      </a:rPr>
                      <m:t>𝐸</m:t>
                    </m:r>
                    <m:r>
                      <a:rPr lang="en-US" altLang="zh-CN" sz="1200" i="1" dirty="0">
                        <a:latin typeface="Cambria Math" panose="02040503050406030204" pitchFamily="18" charset="0"/>
                        <a:cs typeface="Cambria Math" panose="02040503050406030204" pitchFamily="18" charset="0"/>
                      </a:rPr>
                      <m:t>)=</m:t>
                    </m:r>
                    <m:r>
                      <a:rPr lang="en-US" altLang="zh-CN" sz="1200" i="1" dirty="0">
                        <a:latin typeface="Cambria Math" panose="02040503050406030204" pitchFamily="18" charset="0"/>
                        <a:cs typeface="Cambria Math" panose="02040503050406030204" pitchFamily="18" charset="0"/>
                      </a:rPr>
                      <m:t>−</m:t>
                    </m:r>
                    <m:nary>
                      <m:naryPr>
                        <m:chr m:val="∑"/>
                        <m:limLoc m:val="subSup"/>
                        <m:supHide m:val="on"/>
                        <m:ctrlPr>
                          <a:rPr lang="en-US" altLang="zh-CN" sz="1200" i="1" dirty="0">
                            <a:latin typeface="Cambria Math" panose="02040503050406030204" pitchFamily="18" charset="0"/>
                            <a:cs typeface="Cambria Math" panose="02040503050406030204" pitchFamily="18" charset="0"/>
                          </a:rPr>
                        </m:ctrlPr>
                      </m:naryPr>
                      <m:sub>
                        <m:r>
                          <a:rPr lang="en-US" altLang="zh-CN" sz="1200" i="1" dirty="0">
                            <a:latin typeface="Cambria Math" panose="02040503050406030204" pitchFamily="18" charset="0"/>
                            <a:cs typeface="Cambria Math" panose="02040503050406030204" pitchFamily="18" charset="0"/>
                          </a:rPr>
                          <m:t>𝑠</m:t>
                        </m:r>
                        <m:r>
                          <a:rPr lang="en-US" altLang="zh-CN" sz="1200" i="1" dirty="0">
                            <a:latin typeface="Cambria Math" panose="02040503050406030204" pitchFamily="18" charset="0"/>
                            <a:cs typeface="Cambria Math" panose="02040503050406030204" pitchFamily="18" charset="0"/>
                          </a:rPr>
                          <m:t>∈</m:t>
                        </m:r>
                        <m:r>
                          <a:rPr lang="en-US" altLang="zh-CN" sz="1200" i="1" dirty="0">
                            <a:latin typeface="Cambria Math" panose="02040503050406030204" pitchFamily="18" charset="0"/>
                            <a:cs typeface="Cambria Math" panose="02040503050406030204" pitchFamily="18" charset="0"/>
                          </a:rPr>
                          <m:t>𝑆</m:t>
                        </m:r>
                      </m:sub>
                      <m:sup/>
                      <m:e>
                        <m:r>
                          <a:rPr lang="en-US" altLang="zh-CN" sz="1200" i="1" dirty="0">
                            <a:latin typeface="Cambria Math" panose="02040503050406030204" pitchFamily="18" charset="0"/>
                            <a:cs typeface="Cambria Math" panose="02040503050406030204" pitchFamily="18" charset="0"/>
                          </a:rPr>
                          <m:t>𝑙𝑜𝑔𝑝</m:t>
                        </m:r>
                        <m:r>
                          <a:rPr lang="en-US" altLang="zh-CN" sz="1200" i="1" dirty="0">
                            <a:latin typeface="Cambria Math" panose="02040503050406030204" pitchFamily="18" charset="0"/>
                            <a:cs typeface="Cambria Math" panose="02040503050406030204" pitchFamily="18" charset="0"/>
                          </a:rPr>
                          <m:t>(</m:t>
                        </m:r>
                        <m:r>
                          <a:rPr lang="en-US" altLang="zh-CN" sz="1200" i="1" dirty="0">
                            <a:latin typeface="Cambria Math" panose="02040503050406030204" pitchFamily="18" charset="0"/>
                            <a:cs typeface="Cambria Math" panose="02040503050406030204" pitchFamily="18" charset="0"/>
                          </a:rPr>
                          <m:t>𝐸</m:t>
                        </m:r>
                        <m:r>
                          <a:rPr lang="en-US" altLang="zh-CN" sz="1200" i="1" dirty="0">
                            <a:latin typeface="Cambria Math" panose="02040503050406030204" pitchFamily="18" charset="0"/>
                            <a:cs typeface="Cambria Math" panose="02040503050406030204" pitchFamily="18" charset="0"/>
                          </a:rPr>
                          <m:t>,</m:t>
                        </m:r>
                        <m:r>
                          <a:rPr lang="en-US" altLang="zh-CN" sz="1200" i="1" dirty="0">
                            <a:latin typeface="Cambria Math" panose="02040503050406030204" pitchFamily="18" charset="0"/>
                            <a:cs typeface="Cambria Math" panose="02040503050406030204" pitchFamily="18" charset="0"/>
                          </a:rPr>
                          <m:t>𝑠</m:t>
                        </m:r>
                        <m:r>
                          <a:rPr lang="en-US" altLang="zh-CN" sz="1200" i="1" dirty="0">
                            <a:latin typeface="Cambria Math" panose="02040503050406030204" pitchFamily="18" charset="0"/>
                            <a:cs typeface="Cambria Math" panose="02040503050406030204" pitchFamily="18" charset="0"/>
                          </a:rPr>
                          <m:t>)</m:t>
                        </m:r>
                        <m:r>
                          <a:rPr lang="en-US" altLang="zh-CN" sz="1200" i="1" dirty="0">
                            <a:latin typeface="Cambria Math" panose="02040503050406030204" pitchFamily="18" charset="0"/>
                            <a:cs typeface="Cambria Math" panose="02040503050406030204" pitchFamily="18" charset="0"/>
                          </a:rPr>
                          <m:t>≥</m:t>
                        </m:r>
                        <m:r>
                          <a:rPr lang="en-US" altLang="zh-CN" sz="1200" i="1" dirty="0">
                            <a:latin typeface="Cambria Math" panose="02040503050406030204" pitchFamily="18" charset="0"/>
                            <a:cs typeface="Cambria Math" panose="02040503050406030204" pitchFamily="18" charset="0"/>
                          </a:rPr>
                          <m:t>𝑙𝑜𝑔𝐿</m:t>
                        </m:r>
                      </m:e>
                    </m:nary>
                  </m:oMath>
                </a14:m>
                <a:r>
                  <a:rPr lang="en-US" altLang="zh-CN" sz="1200" dirty="0"/>
                  <a:t>, </a:t>
                </a:r>
                <a:r>
                  <a:rPr lang="zh-CN" altLang="en-US" sz="1200" dirty="0"/>
                  <a:t>其中</a:t>
                </a:r>
                <a:r>
                  <a:rPr lang="en-US" altLang="zh-CN" sz="1200" dirty="0"/>
                  <a:t> L </a:t>
                </a:r>
                <a:r>
                  <a:rPr lang="zh-CN" altLang="en-US" sz="1200" dirty="0"/>
                  <a:t>是给定的阈值</a:t>
                </a:r>
                <a:endParaRPr lang="en-US" altLang="zh-CN" sz="1200" dirty="0"/>
              </a:p>
              <a:p>
                <a:endParaRPr lang="zh-CN" altLang="en-US" sz="1200" dirty="0"/>
              </a:p>
            </p:txBody>
          </p:sp>
        </mc:Choice>
        <mc:Fallback>
          <p:sp>
            <p:nvSpPr>
              <p:cNvPr id="2" name="文本占位符 1"/>
              <p:cNvSpPr>
                <a:spLocks noRot="1" noChangeAspect="1" noMove="1" noResize="1" noEditPoints="1" noAdjustHandles="1" noChangeArrowheads="1" noChangeShapeType="1" noTextEdit="1"/>
              </p:cNvSpPr>
              <p:nvPr>
                <p:ph type="body" idx="1"/>
              </p:nvPr>
            </p:nvSpPr>
            <p:spPr>
              <a:xfrm>
                <a:off x="724256" y="1110776"/>
                <a:ext cx="5348475" cy="3269117"/>
              </a:xfrm>
              <a:blipFill rotWithShape="1">
                <a:blip r:embed="rId1"/>
                <a:stretch>
                  <a:fillRect l="-7" t="-5" r="4"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sym typeface="+mn-ea"/>
              </a:rPr>
              <a:t>L-Diversity </a:t>
            </a:r>
            <a:r>
              <a:rPr lang="zh-CN" altLang="en-US" dirty="0">
                <a:sym typeface="+mn-ea"/>
              </a:rPr>
              <a:t>简介</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idx="1"/>
              </p:nvPr>
            </p:nvSpPr>
            <p:spPr>
              <a:xfrm>
                <a:off x="724256" y="1110776"/>
                <a:ext cx="5348475" cy="3269117"/>
              </a:xfrm>
            </p:spPr>
            <p:txBody>
              <a:bodyPr/>
              <a:lstStyle/>
              <a:p>
                <a:r>
                  <a:rPr lang="zh-CN" altLang="en-US" dirty="0"/>
                  <a:t>技术：</a:t>
                </a:r>
                <a:endParaRPr lang="en-US" altLang="zh-CN" dirty="0"/>
              </a:p>
              <a:p>
                <a:pPr lvl="1"/>
                <a:r>
                  <a:rPr lang="en-US" altLang="zh-CN" sz="1200" dirty="0"/>
                  <a:t>Generalization:</a:t>
                </a:r>
                <a:r>
                  <a:rPr lang="zh-CN" altLang="en-US" sz="1200" dirty="0"/>
                  <a:t> 泛化；</a:t>
                </a:r>
                <a:endParaRPr lang="en-US" altLang="zh-CN" dirty="0"/>
              </a:p>
              <a:p>
                <a:r>
                  <a:rPr lang="zh-CN" altLang="en-US" dirty="0"/>
                  <a:t>单个属性（数值型）：</a:t>
                </a:r>
                <a:endParaRPr lang="en-US" altLang="zh-CN" dirty="0"/>
              </a:p>
              <a:p>
                <a:pPr lvl="1"/>
                <a:r>
                  <a:rPr lang="zh-CN" altLang="en-US" sz="1200" dirty="0"/>
                  <a:t>以所有记录在该属性取值的中位数将记录划分为两部分，然后每一部分继续以中位数划分为两个区间（有两种方式）。</a:t>
                </a:r>
                <a:endParaRPr lang="en-US" altLang="zh-CN" sz="1200" dirty="0"/>
              </a:p>
              <a:p>
                <a:pPr lvl="1"/>
                <a:r>
                  <a:rPr lang="zh-CN" altLang="en-US" sz="1200" dirty="0"/>
                  <a:t>重复这个过程，直到每个区间包含的记录数</a:t>
                </a:r>
                <a:r>
                  <a:rPr lang="en-US" altLang="zh-CN" sz="1200" dirty="0"/>
                  <a:t>&gt;=k</a:t>
                </a:r>
                <a:r>
                  <a:rPr lang="zh-CN" altLang="en-US" sz="1200" dirty="0"/>
                  <a:t>，且不能再划分。此时每个区间都是一个等价类，记录泛化为对应范围。</a:t>
                </a:r>
                <a:endParaRPr lang="en-US" altLang="zh-CN" sz="1200" dirty="0"/>
              </a:p>
              <a:p>
                <a:r>
                  <a:rPr lang="zh-CN" altLang="en-US" dirty="0"/>
                  <a:t>中位数划分的两种方式：</a:t>
                </a:r>
                <a:endParaRPr lang="en-US" altLang="zh-CN" dirty="0"/>
              </a:p>
              <a:p>
                <a:pPr lvl="1"/>
                <a:r>
                  <a:rPr lang="zh-CN" altLang="en-US" sz="1200" dirty="0"/>
                  <a:t>如</a:t>
                </a:r>
                <a14:m>
                  <m:oMath xmlns:m="http://schemas.openxmlformats.org/officeDocument/2006/math">
                    <m:r>
                      <a:rPr lang="en-US" altLang="zh-CN" sz="1200" i="1" dirty="0" smtClean="0">
                        <a:latin typeface="Cambria Math" panose="02040503050406030204" pitchFamily="18" charset="0"/>
                      </a:rPr>
                      <m:t>𝑘</m:t>
                    </m:r>
                    <m:r>
                      <a:rPr lang="en-US" altLang="zh-CN" sz="1200" i="1" dirty="0" smtClean="0">
                        <a:latin typeface="Cambria Math" panose="02040503050406030204" pitchFamily="18" charset="0"/>
                      </a:rPr>
                      <m:t>=</m:t>
                    </m:r>
                    <m:r>
                      <a:rPr lang="en-US" altLang="zh-CN" sz="1200" i="1" dirty="0" smtClean="0">
                        <a:latin typeface="Cambria Math" panose="02040503050406030204" pitchFamily="18" charset="0"/>
                      </a:rPr>
                      <m:t>2</m:t>
                    </m:r>
                  </m:oMath>
                </a14:m>
                <a:r>
                  <a:rPr lang="zh-CN" altLang="en-US" sz="1200" dirty="0"/>
                  <a:t>， </a:t>
                </a:r>
                <a14:m>
                  <m:oMath xmlns:m="http://schemas.openxmlformats.org/officeDocument/2006/math">
                    <m:r>
                      <m:rPr>
                        <m:sty m:val="p"/>
                      </m:rPr>
                      <a:rPr lang="en-US" altLang="zh-CN" sz="1200" b="0" i="0" dirty="0" smtClean="0">
                        <a:latin typeface="Cambria Math" panose="02040503050406030204" pitchFamily="18" charset="0"/>
                      </a:rPr>
                      <m:t>dataset</m:t>
                    </m:r>
                    <m:r>
                      <a:rPr lang="en-US" altLang="zh-CN" sz="1200" i="1" dirty="0" smtClean="0">
                        <a:latin typeface="Cambria Math" panose="02040503050406030204" pitchFamily="18" charset="0"/>
                      </a:rPr>
                      <m:t>=[</m:t>
                    </m:r>
                    <m:r>
                      <a:rPr lang="en-US" altLang="zh-CN" sz="1200" i="1" dirty="0" smtClean="0">
                        <a:latin typeface="Cambria Math" panose="02040503050406030204" pitchFamily="18" charset="0"/>
                      </a:rPr>
                      <m:t>1</m:t>
                    </m:r>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2</m:t>
                    </m:r>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3</m:t>
                    </m:r>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3</m:t>
                    </m:r>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4</m:t>
                    </m:r>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5</m:t>
                    </m:r>
                    <m:r>
                      <a:rPr lang="en-US" altLang="zh-CN" sz="1200" i="1" dirty="0" smtClean="0">
                        <a:latin typeface="Cambria Math" panose="02040503050406030204" pitchFamily="18" charset="0"/>
                      </a:rPr>
                      <m:t>]</m:t>
                    </m:r>
                  </m:oMath>
                </a14:m>
                <a:endParaRPr lang="en-US" altLang="zh-CN" sz="1200" dirty="0"/>
              </a:p>
              <a:p>
                <a:pPr lvl="1"/>
                <a:r>
                  <a:rPr lang="zh-CN" altLang="en-US" sz="1200" dirty="0"/>
                  <a:t>第一种划分：</a:t>
                </a:r>
                <a14:m>
                  <m:oMath xmlns:m="http://schemas.openxmlformats.org/officeDocument/2006/math">
                    <m:r>
                      <a:rPr lang="en-US" altLang="zh-CN" sz="1200" i="1" dirty="0" smtClean="0">
                        <a:latin typeface="Cambria Math" panose="02040503050406030204" pitchFamily="18" charset="0"/>
                      </a:rPr>
                      <m:t>[</m:t>
                    </m:r>
                    <m:r>
                      <a:rPr lang="en-US" altLang="zh-CN" sz="1200" i="1" dirty="0" smtClean="0">
                        <a:latin typeface="Cambria Math" panose="02040503050406030204" pitchFamily="18" charset="0"/>
                      </a:rPr>
                      <m:t>1</m:t>
                    </m:r>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2</m:t>
                    </m:r>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3</m:t>
                    </m:r>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3</m:t>
                    </m:r>
                    <m:r>
                      <a:rPr lang="en-US" altLang="zh-CN" sz="1200" i="1" dirty="0" smtClean="0">
                        <a:latin typeface="Cambria Math" panose="02040503050406030204" pitchFamily="18" charset="0"/>
                      </a:rPr>
                      <m:t>],</m:t>
                    </m:r>
                    <m:d>
                      <m:dPr>
                        <m:begChr m:val="["/>
                        <m:endChr m:val="]"/>
                        <m:ctrlPr>
                          <a:rPr lang="en-US" altLang="zh-CN" sz="1200" i="1" dirty="0" smtClean="0">
                            <a:latin typeface="Cambria Math" panose="02040503050406030204" pitchFamily="18" charset="0"/>
                          </a:rPr>
                        </m:ctrlPr>
                      </m:dPr>
                      <m:e>
                        <m:r>
                          <a:rPr lang="en-US" altLang="zh-CN" sz="1200" i="1" dirty="0" smtClean="0">
                            <a:latin typeface="Cambria Math" panose="02040503050406030204" pitchFamily="18" charset="0"/>
                          </a:rPr>
                          <m:t>4</m:t>
                        </m:r>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5</m:t>
                        </m:r>
                      </m:e>
                    </m:d>
                  </m:oMath>
                </a14:m>
                <a:r>
                  <a:rPr lang="en-US" altLang="zh-CN" sz="1200" dirty="0"/>
                  <a:t>  (strict partitioning)</a:t>
                </a:r>
                <a:endParaRPr lang="en-US" altLang="zh-CN" sz="1200" dirty="0"/>
              </a:p>
              <a:p>
                <a:pPr lvl="1"/>
                <a:r>
                  <a:rPr lang="zh-CN" altLang="en-US" sz="1200" dirty="0"/>
                  <a:t>第二种划分</a:t>
                </a:r>
                <a:r>
                  <a:rPr lang="en-US" altLang="zh-CN" sz="1200" dirty="0"/>
                  <a:t>:</a:t>
                </a:r>
                <a:r>
                  <a:rPr lang="zh-CN" altLang="en-US" sz="1200" dirty="0"/>
                  <a:t>  </a:t>
                </a:r>
                <a14:m>
                  <m:oMath xmlns:m="http://schemas.openxmlformats.org/officeDocument/2006/math">
                    <m:r>
                      <a:rPr lang="en-US" altLang="zh-CN" sz="1200" i="1" dirty="0" smtClean="0">
                        <a:latin typeface="Cambria Math" panose="02040503050406030204" pitchFamily="18" charset="0"/>
                      </a:rPr>
                      <m:t>[</m:t>
                    </m:r>
                    <m:r>
                      <a:rPr lang="en-US" altLang="zh-CN" sz="1200" i="1" dirty="0" smtClean="0">
                        <a:latin typeface="Cambria Math" panose="02040503050406030204" pitchFamily="18" charset="0"/>
                      </a:rPr>
                      <m:t>1</m:t>
                    </m:r>
                    <m:r>
                      <a:rPr lang="en-US" altLang="zh-CN" sz="1200" i="1" dirty="0" smtClean="0">
                        <a:latin typeface="Cambria Math" panose="02040503050406030204" pitchFamily="18" charset="0"/>
                      </a:rPr>
                      <m:t>,</m:t>
                    </m:r>
                    <m:r>
                      <a:rPr lang="zh-CN" altLang="en-US" sz="1200" i="1" dirty="0">
                        <a:latin typeface="Cambria Math" panose="02040503050406030204" pitchFamily="18" charset="0"/>
                      </a:rPr>
                      <m:t> </m:t>
                    </m:r>
                    <m:r>
                      <a:rPr lang="en-US" altLang="zh-CN" sz="1200" i="1" dirty="0">
                        <a:latin typeface="Cambria Math" panose="02040503050406030204" pitchFamily="18" charset="0"/>
                      </a:rPr>
                      <m:t>2</m:t>
                    </m:r>
                    <m:r>
                      <a:rPr lang="en-US" altLang="zh-CN" sz="1200" i="1" dirty="0">
                        <a:latin typeface="Cambria Math" panose="02040503050406030204" pitchFamily="18" charset="0"/>
                      </a:rPr>
                      <m:t>,</m:t>
                    </m:r>
                    <m:r>
                      <a:rPr lang="zh-CN" altLang="en-US" sz="1200" i="1" dirty="0">
                        <a:latin typeface="Cambria Math" panose="02040503050406030204" pitchFamily="18" charset="0"/>
                      </a:rPr>
                      <m:t> </m:t>
                    </m:r>
                    <m:r>
                      <a:rPr lang="en-US" altLang="zh-CN" sz="1200" i="1" dirty="0">
                        <a:latin typeface="Cambria Math" panose="02040503050406030204" pitchFamily="18" charset="0"/>
                      </a:rPr>
                      <m:t>3</m:t>
                    </m:r>
                    <m:r>
                      <a:rPr lang="en-US" altLang="zh-CN" sz="1200" i="1" dirty="0">
                        <a:latin typeface="Cambria Math" panose="02040503050406030204" pitchFamily="18" charset="0"/>
                      </a:rPr>
                      <m:t>], [</m:t>
                    </m:r>
                    <m:r>
                      <a:rPr lang="en-US" altLang="zh-CN" sz="1200" i="1" dirty="0">
                        <a:latin typeface="Cambria Math" panose="02040503050406030204" pitchFamily="18" charset="0"/>
                      </a:rPr>
                      <m:t>3</m:t>
                    </m:r>
                    <m:r>
                      <a:rPr lang="en-US" altLang="zh-CN" sz="1200" i="1" dirty="0">
                        <a:latin typeface="Cambria Math" panose="02040503050406030204" pitchFamily="18" charset="0"/>
                      </a:rPr>
                      <m:t>, </m:t>
                    </m:r>
                    <m:r>
                      <a:rPr lang="en-US" altLang="zh-CN" sz="1200" i="1" dirty="0">
                        <a:latin typeface="Cambria Math" panose="02040503050406030204" pitchFamily="18" charset="0"/>
                      </a:rPr>
                      <m:t>4</m:t>
                    </m:r>
                    <m:r>
                      <a:rPr lang="en-US" altLang="zh-CN" sz="1200" i="1" dirty="0">
                        <a:latin typeface="Cambria Math" panose="02040503050406030204" pitchFamily="18" charset="0"/>
                      </a:rPr>
                      <m:t>, </m:t>
                    </m:r>
                    <m:r>
                      <a:rPr lang="en-US" altLang="zh-CN" sz="1200" i="1" dirty="0">
                        <a:latin typeface="Cambria Math" panose="02040503050406030204" pitchFamily="18" charset="0"/>
                      </a:rPr>
                      <m:t>5</m:t>
                    </m:r>
                    <m:r>
                      <a:rPr lang="en-US" altLang="zh-CN" sz="1200" i="1" dirty="0">
                        <a:latin typeface="Cambria Math" panose="02040503050406030204" pitchFamily="18" charset="0"/>
                      </a:rPr>
                      <m:t>]</m:t>
                    </m:r>
                  </m:oMath>
                </a14:m>
                <a:r>
                  <a:rPr lang="zh-CN" altLang="en-US" sz="1200" dirty="0"/>
                  <a:t>   </a:t>
                </a:r>
                <a:r>
                  <a:rPr lang="en-US" altLang="zh-CN" sz="1200" dirty="0"/>
                  <a:t>(relaxed partitioning)</a:t>
                </a:r>
                <a:endParaRPr lang="en-US" altLang="zh-CN" sz="1200" dirty="0"/>
              </a:p>
              <a:p>
                <a:pPr lvl="1"/>
                <a:endParaRPr lang="en-US" altLang="zh-CN" sz="1200" dirty="0"/>
              </a:p>
            </p:txBody>
          </p:sp>
        </mc:Choice>
        <mc:Fallback>
          <p:sp>
            <p:nvSpPr>
              <p:cNvPr id="2" name="文本占位符 1"/>
              <p:cNvSpPr>
                <a:spLocks noRot="1" noChangeAspect="1" noMove="1" noResize="1" noEditPoints="1" noAdjustHandles="1" noChangeArrowheads="1" noChangeShapeType="1" noTextEdit="1"/>
              </p:cNvSpPr>
              <p:nvPr>
                <p:ph type="body" idx="1"/>
              </p:nvPr>
            </p:nvSpPr>
            <p:spPr>
              <a:xfrm>
                <a:off x="724256" y="1110776"/>
                <a:ext cx="5348475" cy="3269117"/>
              </a:xfrm>
              <a:blipFill rotWithShape="1">
                <a:blip r:embed="rId1"/>
                <a:stretch>
                  <a:fillRect l="-7" t="-5" r="-708" b="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sym typeface="+mn-ea"/>
              </a:rPr>
              <a:t>L-Diversity </a:t>
            </a:r>
            <a:r>
              <a:rPr lang="zh-CN" altLang="en-US" dirty="0"/>
              <a:t>算法</a:t>
            </a:r>
            <a:r>
              <a:rPr lang="en-US" altLang="zh-CN" dirty="0"/>
              <a:t> -- Mondrian</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dirty="0"/>
              <a:t>多个属性（数值型）</a:t>
            </a:r>
            <a:r>
              <a:rPr lang="en-US" altLang="zh-CN" dirty="0"/>
              <a:t> </a:t>
            </a:r>
            <a:r>
              <a:rPr lang="zh-CN" altLang="en-US" dirty="0"/>
              <a:t>：</a:t>
            </a:r>
            <a:endParaRPr lang="en-US" altLang="zh-CN" dirty="0"/>
          </a:p>
          <a:p>
            <a:pPr lvl="1"/>
            <a:r>
              <a:rPr lang="zh-CN" altLang="en-US" sz="1200" dirty="0"/>
              <a:t>每个</a:t>
            </a:r>
            <a:r>
              <a:rPr lang="en-US" altLang="zh-CN" sz="1200" dirty="0"/>
              <a:t>Partition</a:t>
            </a:r>
            <a:r>
              <a:rPr lang="zh-CN" altLang="en-US" sz="1200" dirty="0"/>
              <a:t>单独选择一个属性，可以选择范围最大的属性，或者随机选；</a:t>
            </a:r>
            <a:endParaRPr lang="en-US" altLang="zh-CN" sz="1200" dirty="0"/>
          </a:p>
          <a:p>
            <a:pPr lvl="1"/>
            <a:r>
              <a:rPr lang="zh-CN" altLang="en-US" sz="1200" dirty="0"/>
              <a:t>找到属性的中位数，对</a:t>
            </a:r>
            <a:r>
              <a:rPr lang="en-US" altLang="zh-CN" sz="1200" dirty="0"/>
              <a:t>Partition</a:t>
            </a:r>
            <a:r>
              <a:rPr lang="zh-CN" altLang="en-US" sz="1200" dirty="0"/>
              <a:t>划分；</a:t>
            </a:r>
            <a:endParaRPr lang="en-US" altLang="zh-CN" sz="1200" dirty="0"/>
          </a:p>
          <a:p>
            <a:pPr lvl="1"/>
            <a:r>
              <a:rPr lang="zh-CN" altLang="en-US" sz="1200" dirty="0"/>
              <a:t>重复上述过程，直到不能划分为止。</a:t>
            </a:r>
            <a:endParaRPr lang="en-US" altLang="zh-CN" sz="1200" dirty="0"/>
          </a:p>
        </p:txBody>
      </p:sp>
      <p:sp>
        <p:nvSpPr>
          <p:cNvPr id="3" name="标题 2"/>
          <p:cNvSpPr>
            <a:spLocks noGrp="1"/>
          </p:cNvSpPr>
          <p:nvPr>
            <p:ph type="title"/>
          </p:nvPr>
        </p:nvSpPr>
        <p:spPr/>
        <p:txBody>
          <a:bodyPr/>
          <a:lstStyle/>
          <a:p>
            <a:r>
              <a:rPr lang="en-US" altLang="zh-CN" dirty="0">
                <a:sym typeface="+mn-ea"/>
              </a:rPr>
              <a:t>L-Diversity </a:t>
            </a:r>
            <a:r>
              <a:rPr lang="zh-CN" altLang="en-US" dirty="0"/>
              <a:t>算法</a:t>
            </a:r>
            <a:r>
              <a:rPr lang="en-US" altLang="zh-CN" dirty="0"/>
              <a:t> -- Mondrian</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pic>
        <p:nvPicPr>
          <p:cNvPr id="6" name="图片 5"/>
          <p:cNvPicPr>
            <a:picLocks noChangeAspect="1"/>
          </p:cNvPicPr>
          <p:nvPr/>
        </p:nvPicPr>
        <p:blipFill>
          <a:blip r:embed="rId1"/>
          <a:stretch>
            <a:fillRect/>
          </a:stretch>
        </p:blipFill>
        <p:spPr>
          <a:xfrm>
            <a:off x="2081224" y="3240157"/>
            <a:ext cx="4272389" cy="1162754"/>
          </a:xfrm>
          <a:prstGeom prst="rect">
            <a:avLst/>
          </a:prstGeom>
        </p:spPr>
      </p:pic>
      <p:pic>
        <p:nvPicPr>
          <p:cNvPr id="7" name="图片 6"/>
          <p:cNvPicPr>
            <a:picLocks noChangeAspect="1"/>
          </p:cNvPicPr>
          <p:nvPr/>
        </p:nvPicPr>
        <p:blipFill>
          <a:blip r:embed="rId2"/>
          <a:stretch>
            <a:fillRect/>
          </a:stretch>
        </p:blipFill>
        <p:spPr>
          <a:xfrm>
            <a:off x="384334" y="3047899"/>
            <a:ext cx="1553797" cy="1547269"/>
          </a:xfrm>
          <a:prstGeom prst="rect">
            <a:avLst/>
          </a:prstGeom>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idx="1"/>
              </p:nvPr>
            </p:nvSpPr>
            <p:spPr>
              <a:xfrm>
                <a:off x="757651" y="1240971"/>
                <a:ext cx="5348475" cy="3269117"/>
              </a:xfrm>
            </p:spPr>
            <p:txBody>
              <a:bodyPr/>
              <a:lstStyle/>
              <a:p>
                <a:r>
                  <a:rPr lang="en-US" altLang="zh-CN" b="1" dirty="0"/>
                  <a:t>Allowable Multidimensional Cut </a:t>
                </a:r>
                <a:br>
                  <a:rPr lang="en-US" altLang="zh-CN" dirty="0"/>
                </a:br>
                <a:r>
                  <a:rPr lang="en-US" altLang="zh-CN" sz="1400" dirty="0"/>
                  <a:t>Consider multiset </a:t>
                </a:r>
                <a14:m>
                  <m:oMath xmlns:m="http://schemas.openxmlformats.org/officeDocument/2006/math">
                    <m:r>
                      <a:rPr lang="en-US" altLang="zh-CN" sz="1400" b="0" i="1" smtClean="0">
                        <a:latin typeface="Cambria Math" panose="02040503050406030204" pitchFamily="18" charset="0"/>
                      </a:rPr>
                      <m:t>𝑃</m:t>
                    </m:r>
                  </m:oMath>
                </a14:m>
                <a:r>
                  <a:rPr lang="en-US" altLang="zh-CN" sz="1400" dirty="0"/>
                  <a:t> of points in d </a:t>
                </a:r>
                <a14:m>
                  <m:oMath xmlns:m="http://schemas.openxmlformats.org/officeDocument/2006/math">
                    <m:r>
                      <a:rPr lang="en-US" altLang="zh-CN" sz="1400" b="0" i="1" smtClean="0">
                        <a:latin typeface="Cambria Math" panose="02040503050406030204" pitchFamily="18" charset="0"/>
                      </a:rPr>
                      <m:t>𝑑</m:t>
                    </m:r>
                  </m:oMath>
                </a14:m>
                <a:r>
                  <a:rPr lang="en-US" altLang="zh-CN" sz="1400" dirty="0"/>
                  <a:t>-dimensional space. A cut perpendicular to axis </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𝑋</m:t>
                        </m:r>
                      </m:e>
                      <m:sub>
                        <m:r>
                          <a:rPr lang="en-US" altLang="zh-CN" sz="1400" b="0" i="1" smtClean="0">
                            <a:latin typeface="Cambria Math" panose="02040503050406030204" pitchFamily="18" charset="0"/>
                          </a:rPr>
                          <m:t>𝑖</m:t>
                        </m:r>
                      </m:sub>
                    </m:sSub>
                    <m:r>
                      <a:rPr lang="en-US" altLang="zh-CN" sz="1400" i="1">
                        <a:latin typeface="Cambria Math" panose="02040503050406030204" pitchFamily="18" charset="0"/>
                      </a:rPr>
                      <m:t> </m:t>
                    </m:r>
                  </m:oMath>
                </a14:m>
                <a:r>
                  <a:rPr lang="en-US" altLang="zh-CN" sz="1400" dirty="0"/>
                  <a:t>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i="1">
                            <a:latin typeface="Cambria Math" panose="02040503050406030204" pitchFamily="18" charset="0"/>
                          </a:rPr>
                          <m:t>𝑖</m:t>
                        </m:r>
                      </m:sub>
                    </m:sSub>
                  </m:oMath>
                </a14:m>
                <a:r>
                  <a:rPr lang="en-US" altLang="zh-CN" sz="1400" dirty="0"/>
                  <a:t> is allowable if and only if </a:t>
                </a:r>
                <a14:m>
                  <m:oMath xmlns:m="http://schemas.openxmlformats.org/officeDocument/2006/math">
                    <m:r>
                      <a:rPr lang="en-US" altLang="zh-CN" sz="1400" b="0" i="1" smtClean="0">
                        <a:latin typeface="Cambria Math" panose="02040503050406030204" pitchFamily="18" charset="0"/>
                      </a:rPr>
                      <m:t>𝐶𝑜𝑢𝑛𝑡</m:t>
                    </m:r>
                    <m:d>
                      <m:dPr>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𝑃</m:t>
                            </m:r>
                            <m:r>
                              <a:rPr lang="en-US" altLang="zh-CN" sz="1400" b="0" i="1" smtClean="0">
                                <a:latin typeface="Cambria Math" panose="02040503050406030204" pitchFamily="18" charset="0"/>
                              </a:rPr>
                              <m:t>.</m:t>
                            </m:r>
                            <m:r>
                              <a:rPr lang="en-US" altLang="zh-CN" sz="1400" i="1">
                                <a:latin typeface="Cambria Math" panose="02040503050406030204" pitchFamily="18" charset="0"/>
                              </a:rPr>
                              <m:t>𝑋</m:t>
                            </m:r>
                          </m:e>
                          <m:sub>
                            <m:r>
                              <a:rPr lang="en-US" altLang="zh-CN" sz="1400" i="1">
                                <a:latin typeface="Cambria Math" panose="02040503050406030204" pitchFamily="18" charset="0"/>
                              </a:rPr>
                              <m:t>𝑖</m:t>
                            </m:r>
                          </m:sub>
                        </m:sSub>
                        <m:r>
                          <a:rPr lang="en-US" altLang="zh-CN" sz="1400" i="1" smtClean="0">
                            <a:latin typeface="Cambria Math" panose="02040503050406030204" pitchFamily="18" charset="0"/>
                            <a:ea typeface="Cambria Math" panose="02040503050406030204" pitchFamily="18" charset="0"/>
                          </a:rPr>
                          <m:t>&gt;</m:t>
                        </m:r>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𝑥</m:t>
                            </m:r>
                          </m:e>
                          <m:sub>
                            <m:r>
                              <a:rPr lang="en-US" altLang="zh-CN" sz="1400" b="0" i="1" smtClean="0">
                                <a:latin typeface="Cambria Math" panose="02040503050406030204" pitchFamily="18" charset="0"/>
                                <a:ea typeface="Cambria Math" panose="02040503050406030204" pitchFamily="18" charset="0"/>
                              </a:rPr>
                              <m:t>𝑖</m:t>
                            </m:r>
                          </m:sub>
                        </m:sSub>
                      </m:e>
                    </m:d>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𝑘</m:t>
                    </m:r>
                  </m:oMath>
                </a14:m>
                <a:r>
                  <a:rPr lang="en-US" altLang="zh-CN" sz="1400" dirty="0"/>
                  <a:t> and </a:t>
                </a:r>
                <a14:m>
                  <m:oMath xmlns:m="http://schemas.openxmlformats.org/officeDocument/2006/math">
                    <m:r>
                      <a:rPr lang="en-US" altLang="zh-CN" sz="1400" i="1">
                        <a:latin typeface="Cambria Math" panose="02040503050406030204" pitchFamily="18" charset="0"/>
                      </a:rPr>
                      <m:t>𝐶𝑜𝑢𝑛𝑡</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𝑃</m:t>
                            </m:r>
                            <m:r>
                              <a:rPr lang="en-US" altLang="zh-CN" sz="1400" i="1">
                                <a:latin typeface="Cambria Math" panose="02040503050406030204" pitchFamily="18" charset="0"/>
                              </a:rPr>
                              <m:t>.</m:t>
                            </m:r>
                            <m:r>
                              <a:rPr lang="en-US" altLang="zh-CN" sz="1400" i="1">
                                <a:latin typeface="Cambria Math" panose="02040503050406030204" pitchFamily="18" charset="0"/>
                              </a:rPr>
                              <m:t>𝑋</m:t>
                            </m:r>
                          </m:e>
                          <m:sub>
                            <m:r>
                              <a:rPr lang="en-US" altLang="zh-CN" sz="1400" i="1">
                                <a:latin typeface="Cambria Math" panose="02040503050406030204" pitchFamily="18" charset="0"/>
                              </a:rPr>
                              <m:t>𝑖</m:t>
                            </m:r>
                          </m:sub>
                        </m:sSub>
                        <m:r>
                          <a:rPr lang="en-US" altLang="zh-CN" sz="1400" i="1" smtClean="0">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𝑥</m:t>
                            </m:r>
                          </m:e>
                          <m:sub>
                            <m:r>
                              <a:rPr lang="en-US" altLang="zh-CN" sz="1400" i="1">
                                <a:latin typeface="Cambria Math" panose="02040503050406030204" pitchFamily="18" charset="0"/>
                                <a:ea typeface="Cambria Math" panose="02040503050406030204" pitchFamily="18" charset="0"/>
                              </a:rPr>
                              <m:t>𝑖</m:t>
                            </m:r>
                          </m:sub>
                        </m:sSub>
                      </m:e>
                    </m:d>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𝑘</m:t>
                    </m:r>
                  </m:oMath>
                </a14:m>
                <a:r>
                  <a:rPr lang="en-US" altLang="zh-CN" sz="1400" dirty="0"/>
                  <a:t>.</a:t>
                </a:r>
                <a:endParaRPr lang="en-US" altLang="zh-CN" sz="1200" dirty="0"/>
              </a:p>
            </p:txBody>
          </p:sp>
        </mc:Choice>
        <mc:Fallback>
          <p:sp>
            <p:nvSpPr>
              <p:cNvPr id="2" name="文本占位符 1"/>
              <p:cNvSpPr>
                <a:spLocks noRot="1" noChangeAspect="1" noMove="1" noResize="1" noEditPoints="1" noAdjustHandles="1" noChangeArrowheads="1" noChangeShapeType="1" noTextEdit="1"/>
              </p:cNvSpPr>
              <p:nvPr>
                <p:ph type="body" idx="1"/>
              </p:nvPr>
            </p:nvSpPr>
            <p:spPr>
              <a:xfrm>
                <a:off x="757651" y="1240971"/>
                <a:ext cx="5348475" cy="3269117"/>
              </a:xfrm>
              <a:blipFill rotWithShape="1">
                <a:blip r:embed="rId1"/>
                <a:stretch>
                  <a:fillRect l="-2" t="-6" r="11" b="1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sym typeface="+mn-ea"/>
              </a:rPr>
              <a:t>L-Diversity </a:t>
            </a:r>
            <a:r>
              <a:rPr lang="zh-CN" altLang="en-US" dirty="0"/>
              <a:t>算法</a:t>
            </a:r>
            <a:r>
              <a:rPr lang="en-US" altLang="zh-CN" dirty="0"/>
              <a:t> -- Mondrian</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pic>
        <p:nvPicPr>
          <p:cNvPr id="5" name="图片 4"/>
          <p:cNvPicPr>
            <a:picLocks noChangeAspect="1"/>
          </p:cNvPicPr>
          <p:nvPr/>
        </p:nvPicPr>
        <p:blipFill>
          <a:blip r:embed="rId2"/>
          <a:stretch>
            <a:fillRect/>
          </a:stretch>
        </p:blipFill>
        <p:spPr>
          <a:xfrm>
            <a:off x="1016712" y="2715766"/>
            <a:ext cx="4824536" cy="1455706"/>
          </a:xfrm>
          <a:prstGeom prst="rect">
            <a:avLst/>
          </a:prstGeom>
        </p:spPr>
      </p:pic>
      <p:sp>
        <p:nvSpPr>
          <p:cNvPr id="8" name="矩形 7"/>
          <p:cNvSpPr/>
          <p:nvPr/>
        </p:nvSpPr>
        <p:spPr>
          <a:xfrm>
            <a:off x="44624" y="4193944"/>
            <a:ext cx="6971084" cy="415498"/>
          </a:xfrm>
          <a:prstGeom prst="rect">
            <a:avLst/>
          </a:prstGeom>
        </p:spPr>
        <p:txBody>
          <a:bodyPr wrap="square">
            <a:spAutoFit/>
          </a:bodyPr>
          <a:lstStyle/>
          <a:p>
            <a:pPr algn="ctr"/>
            <a:r>
              <a:rPr lang="en-US" altLang="zh-CN" sz="1050" dirty="0">
                <a:latin typeface="Montserrat" panose="00000500000000000000" charset="0"/>
              </a:rPr>
              <a:t>Spatial representation of Patients and </a:t>
            </a:r>
            <a:r>
              <a:rPr lang="en-US" altLang="zh-CN" sz="1050" dirty="0" err="1">
                <a:latin typeface="Montserrat" panose="00000500000000000000" charset="0"/>
              </a:rPr>
              <a:t>partitionings</a:t>
            </a:r>
            <a:r>
              <a:rPr lang="en-US" altLang="zh-CN" sz="1050" dirty="0">
                <a:latin typeface="Montserrat" panose="00000500000000000000" charset="0"/>
              </a:rPr>
              <a:t> </a:t>
            </a:r>
            <a:br>
              <a:rPr lang="en-US" altLang="zh-CN" sz="1050" dirty="0">
                <a:latin typeface="Montserrat" panose="00000500000000000000" charset="0"/>
              </a:rPr>
            </a:br>
            <a:r>
              <a:rPr lang="en-US" altLang="zh-CN" sz="1050" dirty="0">
                <a:latin typeface="Montserrat" panose="00000500000000000000" charset="0"/>
              </a:rPr>
              <a:t>(quasi-identifiers </a:t>
            </a:r>
            <a:r>
              <a:rPr lang="en-US" altLang="zh-CN" sz="1050" dirty="0" err="1">
                <a:latin typeface="Montserrat" panose="00000500000000000000" charset="0"/>
              </a:rPr>
              <a:t>Zipcode</a:t>
            </a:r>
            <a:r>
              <a:rPr lang="en-US" altLang="zh-CN" sz="1050" dirty="0">
                <a:latin typeface="Montserrat" panose="00000500000000000000" charset="0"/>
              </a:rPr>
              <a:t> and Age)</a:t>
            </a:r>
            <a:endParaRPr lang="zh-CN" altLang="en-US" sz="1050" dirty="0">
              <a:latin typeface="Montserrat" panose="00000500000000000000" charset="0"/>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dirty="0"/>
              <a:t>算法（</a:t>
            </a:r>
            <a:r>
              <a:rPr lang="en-US" altLang="zh-CN" dirty="0"/>
              <a:t>strict multidimensional </a:t>
            </a:r>
            <a:r>
              <a:rPr lang="en-US" altLang="zh-CN" sz="1600" dirty="0"/>
              <a:t>partitioning</a:t>
            </a:r>
            <a:r>
              <a:rPr lang="zh-CN" altLang="en-US" dirty="0"/>
              <a:t>）：</a:t>
            </a:r>
            <a:endParaRPr lang="en-US" altLang="zh-CN" sz="1000" dirty="0"/>
          </a:p>
        </p:txBody>
      </p:sp>
      <p:sp>
        <p:nvSpPr>
          <p:cNvPr id="3" name="标题 2"/>
          <p:cNvSpPr>
            <a:spLocks noGrp="1"/>
          </p:cNvSpPr>
          <p:nvPr>
            <p:ph type="title"/>
          </p:nvPr>
        </p:nvSpPr>
        <p:spPr/>
        <p:txBody>
          <a:bodyPr/>
          <a:lstStyle/>
          <a:p>
            <a:r>
              <a:rPr lang="en-US" altLang="zh-CN" dirty="0">
                <a:sym typeface="+mn-ea"/>
              </a:rPr>
              <a:t>L-Diversity </a:t>
            </a:r>
            <a:r>
              <a:rPr lang="zh-CN" altLang="en-US" dirty="0"/>
              <a:t>算法</a:t>
            </a:r>
            <a:r>
              <a:rPr lang="en-US" altLang="zh-CN" dirty="0"/>
              <a:t> -- Mondrian</a:t>
            </a:r>
            <a:endParaRPr lang="zh-CN" altLang="en-US" dirty="0"/>
          </a:p>
        </p:txBody>
      </p:sp>
      <p:sp>
        <p:nvSpPr>
          <p:cNvPr id="4" name="灯片编号占位符 3"/>
          <p:cNvSpPr>
            <a:spLocks noGrp="1"/>
          </p:cNvSpPr>
          <p:nvPr>
            <p:ph type="sldNum" idx="12"/>
          </p:nvPr>
        </p:nvSpPr>
        <p:spPr/>
        <p:txBody>
          <a:bodyPr/>
          <a:lstStyle/>
          <a:p>
            <a:fld id="{00000000-1234-1234-1234-123412341234}" type="slidenum">
              <a:rPr lang="en-GB" smtClean="0"/>
            </a:fld>
            <a:endParaRPr lang="en-GB" dirty="0"/>
          </a:p>
        </p:txBody>
      </p:sp>
      <p:pic>
        <p:nvPicPr>
          <p:cNvPr id="7" name="图片 6"/>
          <p:cNvPicPr>
            <a:picLocks noChangeAspect="1"/>
          </p:cNvPicPr>
          <p:nvPr/>
        </p:nvPicPr>
        <p:blipFill rotWithShape="1">
          <a:blip r:embed="rId1"/>
          <a:srcRect b="14777"/>
          <a:stretch>
            <a:fillRect/>
          </a:stretch>
        </p:blipFill>
        <p:spPr>
          <a:xfrm>
            <a:off x="1340768" y="1896436"/>
            <a:ext cx="3966243" cy="2125866"/>
          </a:xfrm>
          <a:prstGeom prst="rect">
            <a:avLst/>
          </a:prstGeom>
        </p:spPr>
      </p:pic>
      <p:sp>
        <p:nvSpPr>
          <p:cNvPr id="8" name="文本框 7"/>
          <p:cNvSpPr txBox="1"/>
          <p:nvPr/>
        </p:nvSpPr>
        <p:spPr>
          <a:xfrm>
            <a:off x="1628800" y="4053263"/>
            <a:ext cx="3024336" cy="276999"/>
          </a:xfrm>
          <a:prstGeom prst="rect">
            <a:avLst/>
          </a:prstGeom>
          <a:noFill/>
        </p:spPr>
        <p:txBody>
          <a:bodyPr wrap="square">
            <a:spAutoFit/>
          </a:bodyPr>
          <a:lstStyle/>
          <a:p>
            <a:pPr algn="ctr"/>
            <a:r>
              <a:rPr lang="zh-CN" altLang="en-US" sz="1200" dirty="0"/>
              <a:t>自顶向下的贪心算法</a:t>
            </a:r>
            <a:endParaRPr lang="zh-CN" altLang="en-US" sz="1200" dirty="0"/>
          </a:p>
        </p:txBody>
      </p:sp>
    </p:spTree>
  </p:cSld>
  <p:clrMapOvr>
    <a:masterClrMapping/>
  </p:clrMapOvr>
  <p:transition>
    <p:fade thruBlk="1"/>
  </p:transition>
</p:sld>
</file>

<file path=ppt/tags/tag1.xml><?xml version="1.0" encoding="utf-8"?>
<p:tagLst xmlns:p="http://schemas.openxmlformats.org/presentationml/2006/main">
  <p:tag name="commondata" val="eyJoZGlkIjoiZGY4OTg4ZmM5MmZkMmI2NzIzYjFhYzQ1YWQ2YTg0OWIifQ=="/>
</p:tagLst>
</file>

<file path=ppt/theme/theme1.xml><?xml version="1.0" encoding="utf-8"?>
<a:theme xmlns:a="http://schemas.openxmlformats.org/drawingml/2006/main" name="Gremio template">
  <a:themeElements>
    <a:clrScheme name="Custom 347">
      <a:dk1>
        <a:srgbClr val="25516C"/>
      </a:dk1>
      <a:lt1>
        <a:srgbClr val="FFFFFF"/>
      </a:lt1>
      <a:dk2>
        <a:srgbClr val="666666"/>
      </a:dk2>
      <a:lt2>
        <a:srgbClr val="CCCCCC"/>
      </a:lt2>
      <a:accent1>
        <a:srgbClr val="00BEF2"/>
      </a:accent1>
      <a:accent2>
        <a:srgbClr val="2D82B0"/>
      </a:accent2>
      <a:accent3>
        <a:srgbClr val="25516C"/>
      </a:accent3>
      <a:accent4>
        <a:srgbClr val="67D6E9"/>
      </a:accent4>
      <a:accent5>
        <a:srgbClr val="41A2B3"/>
      </a:accent5>
      <a:accent6>
        <a:srgbClr val="0C8196"/>
      </a:accent6>
      <a:hlink>
        <a:srgbClr val="2D82B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5971</Words>
  <Application>WPS 演示</Application>
  <PresentationFormat>自定义</PresentationFormat>
  <Paragraphs>256</Paragraphs>
  <Slides>21</Slides>
  <Notes>14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Arial</vt:lpstr>
      <vt:lpstr>宋体</vt:lpstr>
      <vt:lpstr>Wingdings</vt:lpstr>
      <vt:lpstr>Arial</vt:lpstr>
      <vt:lpstr>Montserrat</vt:lpstr>
      <vt:lpstr>Montserrat</vt:lpstr>
      <vt:lpstr>微软雅黑</vt:lpstr>
      <vt:lpstr>Source Sans Pro</vt:lpstr>
      <vt:lpstr>Times New Roman</vt:lpstr>
      <vt:lpstr>Wingdings</vt:lpstr>
      <vt:lpstr>Cambria Math</vt:lpstr>
      <vt:lpstr>Arial Unicode MS</vt:lpstr>
      <vt:lpstr>Gremio template</vt:lpstr>
      <vt:lpstr>Methodology, Ethics and Practice of  Data Privacy</vt:lpstr>
      <vt:lpstr>Part 2</vt:lpstr>
      <vt:lpstr>K-Anonymity 的不足</vt:lpstr>
      <vt:lpstr>L-Diversity 简介</vt:lpstr>
      <vt:lpstr>L-Diversity 简介</vt:lpstr>
      <vt:lpstr>L-Diversity 算法 -- Mondrian</vt:lpstr>
      <vt:lpstr>L-Diversity 算法 -- Mondrian</vt:lpstr>
      <vt:lpstr>L-Diversity 算法 -- Mondrian</vt:lpstr>
      <vt:lpstr>L-Diversity 算法 -- Mondrian</vt:lpstr>
      <vt:lpstr>L-Diversity 算法 -- Mondrian</vt:lpstr>
      <vt:lpstr>评价指标 Normalized Certainty Penalty (NCP)</vt:lpstr>
      <vt:lpstr>评价指标 Normalized Certainty Penalty (NCP)</vt:lpstr>
      <vt:lpstr>Adult数据集介绍（文件夹中有提供）</vt:lpstr>
      <vt:lpstr>实验要求</vt:lpstr>
      <vt:lpstr>实验说明</vt:lpstr>
      <vt:lpstr>实验说明</vt:lpstr>
      <vt:lpstr>实验说明</vt:lpstr>
      <vt:lpstr>文件结构</vt:lpstr>
      <vt:lpstr>运行方法</vt:lpstr>
      <vt:lpstr>参考资料</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Boodoo</dc:creator>
  <cp:lastModifiedBy>liquor</cp:lastModifiedBy>
  <cp:revision>329</cp:revision>
  <dcterms:created xsi:type="dcterms:W3CDTF">2024-11-14T07:52:00Z</dcterms:created>
  <dcterms:modified xsi:type="dcterms:W3CDTF">2024-11-18T08:48:04Z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92B98DAEE09E4ABAB968FF3EDC0D336E_12</vt:lpwstr>
  </property>
  <property fmtid="{D5CDD505-2E9C-101B-9397-08002B2CF9AE}" pid="3" name="KSOProductBuildVer">
    <vt:lpwstr>2052-12.1.0.18608</vt:lpwstr>
  </property>
</Properties>
</file>